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handoutMasterIdLst>
    <p:handoutMasterId r:id="rId13"/>
  </p:handoutMasterIdLst>
  <p:sldIdLst>
    <p:sldId id="256" r:id="rId2"/>
    <p:sldId id="257" r:id="rId3"/>
    <p:sldId id="258" r:id="rId4"/>
    <p:sldId id="264" r:id="rId5"/>
    <p:sldId id="259" r:id="rId6"/>
    <p:sldId id="260" r:id="rId7"/>
    <p:sldId id="265" r:id="rId8"/>
    <p:sldId id="261" r:id="rId9"/>
    <p:sldId id="262"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667" autoAdjust="0"/>
  </p:normalViewPr>
  <p:slideViewPr>
    <p:cSldViewPr>
      <p:cViewPr>
        <p:scale>
          <a:sx n="55" d="100"/>
          <a:sy n="55" d="100"/>
        </p:scale>
        <p:origin x="-1176" y="-3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58AFD96-4167-4A26-A28C-C9F6CBF95A1C}" type="datetimeFigureOut">
              <a:rPr lang="en-US" smtClean="0"/>
              <a:pPr/>
              <a:t>6/7/2012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07791B-3730-4DA0-BC3B-681F3030EF4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AF4C2C-6E98-4090-9D56-F92ADE1D7EFF}" type="datetimeFigureOut">
              <a:rPr lang="en-US" smtClean="0"/>
              <a:pPr/>
              <a:t>6/7/2012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2065F7-4B13-4F93-BF3F-49EFCF5EE8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Essential</a:t>
            </a:r>
            <a:r>
              <a:rPr lang="en-US" sz="1200" kern="1200" baseline="0" dirty="0" smtClean="0">
                <a:solidFill>
                  <a:schemeClr val="tx1"/>
                </a:solidFill>
                <a:latin typeface="+mn-lt"/>
                <a:ea typeface="+mn-ea"/>
                <a:cs typeface="+mn-cs"/>
              </a:rPr>
              <a:t> Question that best supports my topic is </a:t>
            </a:r>
            <a:r>
              <a:rPr lang="en-US" sz="1200" b="1" kern="1200" baseline="0" dirty="0" smtClean="0">
                <a:solidFill>
                  <a:schemeClr val="tx1"/>
                </a:solidFill>
                <a:latin typeface="+mn-lt"/>
                <a:ea typeface="+mn-ea"/>
                <a:cs typeface="+mn-cs"/>
              </a:rPr>
              <a:t>When does a regional issue become the world’s responsibility?</a:t>
            </a:r>
            <a:r>
              <a:rPr lang="en-US" sz="1200" kern="1200" baseline="0" dirty="0" smtClean="0">
                <a:solidFill>
                  <a:schemeClr val="tx1"/>
                </a:solidFill>
                <a:latin typeface="+mn-lt"/>
                <a:ea typeface="+mn-ea"/>
                <a:cs typeface="+mn-cs"/>
              </a:rPr>
              <a:t> My reasoning is that in both civil conflicts in Somalia and Sierra Leone, there was influence on the conflicts from foreign countries and organizations who acted on the spot, seeing either opportunity or danger in the conflicts. Either way, the intervening foreigners determined that a regional issue relating to civil war becomes the world’s responsibility as soon as the fighting begins. </a:t>
            </a:r>
            <a:r>
              <a:rPr lang="en-US" sz="1200" kern="1200" dirty="0" smtClean="0">
                <a:solidFill>
                  <a:schemeClr val="tx1"/>
                </a:solidFill>
                <a:latin typeface="+mn-lt"/>
                <a:ea typeface="+mn-ea"/>
                <a:cs typeface="+mn-cs"/>
              </a:rPr>
              <a:t>Both Sierra Leone and Somalia exhibit the potential for recovery. Responsible aid of the UN and child soldier relief programs, Sierra Leone could rebuild its mining industry. The conflict in Somalia could potentially continue for a very long time, but with the effort of the UN, through peace talks and deployment of peace keeping troops in troubled areas, the feuding clans could come together and create a government that represents each individual of the nation fairly. Albert Einstein once said, “Peace cannot be kept by force; it can only be achieved by understanding”.</a:t>
            </a:r>
            <a:r>
              <a:rPr lang="en-US" sz="1200" kern="1200" baseline="0" dirty="0" smtClean="0">
                <a:solidFill>
                  <a:schemeClr val="tx1"/>
                </a:solidFill>
                <a:latin typeface="+mn-lt"/>
                <a:ea typeface="+mn-ea"/>
                <a:cs typeface="+mn-cs"/>
              </a:rPr>
              <a:t> This is </a:t>
            </a:r>
            <a:r>
              <a:rPr lang="en-US" sz="1200" kern="1200" dirty="0" smtClean="0">
                <a:solidFill>
                  <a:schemeClr val="tx1"/>
                </a:solidFill>
                <a:latin typeface="+mn-lt"/>
                <a:ea typeface="+mn-ea"/>
                <a:cs typeface="+mn-cs"/>
              </a:rPr>
              <a:t>a lesson that Africans and UN members alike must learn before Sierra Leone, Somalia, or any African nation can even dream of sustainable peace.</a:t>
            </a:r>
          </a:p>
          <a:p>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the second largest continent on earth, Africa also has the second largest population on earth (over 1 billion people). Parts of Africa are tangled in civil war or are struggling to rebuild after civil war. Two countries impacted by civil war in particular are Somalia and Sierra Leone. Although the civil wars in Somalia and Sierra Leone share similar causes (including foreign influence and poor economic development), these two civil conflicts differ because Somalia’s civil war is fueled by long standing ethnic grudges among citizens while the conflict in Sierra Leone was fueled by criminal activity and propaganda.</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Sierra Leonean Civil War began in March of 1991 when a group of armed Sierra Leoneans, Liberians, and </a:t>
            </a:r>
            <a:r>
              <a:rPr lang="en-US" sz="1200" kern="1200" dirty="0" err="1" smtClean="0">
                <a:solidFill>
                  <a:schemeClr val="tx1"/>
                </a:solidFill>
                <a:latin typeface="+mn-lt"/>
                <a:ea typeface="+mn-ea"/>
                <a:cs typeface="+mn-cs"/>
              </a:rPr>
              <a:t>Burkinabes</a:t>
            </a:r>
            <a:r>
              <a:rPr lang="en-US" sz="1200" kern="1200" dirty="0" smtClean="0">
                <a:solidFill>
                  <a:schemeClr val="tx1"/>
                </a:solidFill>
                <a:latin typeface="+mn-lt"/>
                <a:ea typeface="+mn-ea"/>
                <a:cs typeface="+mn-cs"/>
              </a:rPr>
              <a:t> (calling themselves the Revolutionary United Front, or RUF) attacked a small village in southern Sierra Leone. Victims of the Sierra Leonean Civil War “ranged upward from 50,000”. The conflict in Sierra Leone was fueled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criminal activity and propaganda. The</a:t>
            </a:r>
            <a:r>
              <a:rPr lang="en-US" sz="1200" kern="1200" baseline="0" dirty="0" smtClean="0">
                <a:solidFill>
                  <a:schemeClr val="tx1"/>
                </a:solidFill>
                <a:latin typeface="+mn-lt"/>
                <a:ea typeface="+mn-ea"/>
                <a:cs typeface="+mn-cs"/>
              </a:rPr>
              <a:t> pictures below are of the former Revolutionary United Front Leader and Founder, </a:t>
            </a:r>
            <a:r>
              <a:rPr lang="en-US" sz="1200" kern="1200" baseline="0" dirty="0" err="1" smtClean="0">
                <a:solidFill>
                  <a:schemeClr val="tx1"/>
                </a:solidFill>
                <a:latin typeface="+mn-lt"/>
                <a:ea typeface="+mn-ea"/>
                <a:cs typeface="+mn-cs"/>
              </a:rPr>
              <a:t>Foday</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Saybana</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Sankoh</a:t>
            </a:r>
            <a:r>
              <a:rPr lang="en-US" sz="1200" kern="1200" baseline="0" dirty="0" smtClean="0">
                <a:solidFill>
                  <a:schemeClr val="tx1"/>
                </a:solidFill>
                <a:latin typeface="+mn-lt"/>
                <a:ea typeface="+mn-ea"/>
                <a:cs typeface="+mn-cs"/>
              </a:rPr>
              <a:t> who died in 2003. (right) and Charles Taylor- </a:t>
            </a:r>
            <a:r>
              <a:rPr lang="en-US" sz="1200" kern="1200" dirty="0" smtClean="0">
                <a:solidFill>
                  <a:schemeClr val="tx1"/>
                </a:solidFill>
                <a:latin typeface="+mn-lt"/>
                <a:ea typeface="+mn-ea"/>
                <a:cs typeface="+mn-cs"/>
              </a:rPr>
              <a:t>the 22nd President of Liberia, serving from 2 August 1997 until his resignation on 11 August 2003</a:t>
            </a:r>
            <a:r>
              <a:rPr lang="en-US" sz="1200" kern="1200" baseline="0" dirty="0" smtClean="0">
                <a:solidFill>
                  <a:schemeClr val="tx1"/>
                </a:solidFill>
                <a:latin typeface="+mn-lt"/>
                <a:ea typeface="+mn-ea"/>
                <a:cs typeface="+mn-cs"/>
              </a:rPr>
              <a:t>, who backed the RUF and </a:t>
            </a:r>
            <a:r>
              <a:rPr lang="en-US" sz="1200" kern="1200" baseline="0" dirty="0" err="1" smtClean="0">
                <a:solidFill>
                  <a:schemeClr val="tx1"/>
                </a:solidFill>
                <a:latin typeface="+mn-lt"/>
                <a:ea typeface="+mn-ea"/>
                <a:cs typeface="+mn-cs"/>
              </a:rPr>
              <a:t>Foday</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Sankoh</a:t>
            </a:r>
            <a:r>
              <a:rPr lang="en-US" sz="1200" kern="1200" baseline="0" dirty="0" smtClean="0">
                <a:solidFill>
                  <a:schemeClr val="tx1"/>
                </a:solidFill>
                <a:latin typeface="+mn-lt"/>
                <a:ea typeface="+mn-ea"/>
                <a:cs typeface="+mn-cs"/>
              </a:rPr>
              <a:t> in his revolution with weapons and funds.(left)</a:t>
            </a:r>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Sierra Leone’s flag. These pictures are of victims of the atrocities committed by RUF soldiers and of RUF child soldiers</a:t>
            </a:r>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RUF used funds from the illegal diamond trade to buy weapons and ammunition from Guinea, Liberia, and even some </a:t>
            </a:r>
            <a:r>
              <a:rPr lang="en-US" sz="1200" u="none" strike="noStrike" kern="1200" dirty="0" smtClean="0">
                <a:solidFill>
                  <a:schemeClr val="tx1"/>
                </a:solidFill>
                <a:latin typeface="+mn-lt"/>
                <a:ea typeface="+mn-ea"/>
                <a:cs typeface="+mn-cs"/>
              </a:rPr>
              <a:t>national</a:t>
            </a:r>
            <a:r>
              <a:rPr lang="en-US" sz="1200" u="none" strike="noStrike"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SLA (Sierra</a:t>
            </a:r>
            <a:r>
              <a:rPr lang="en-US" sz="1200" kern="1200" baseline="0" dirty="0" smtClean="0">
                <a:solidFill>
                  <a:schemeClr val="tx1"/>
                </a:solidFill>
                <a:latin typeface="+mn-lt"/>
                <a:ea typeface="+mn-ea"/>
                <a:cs typeface="+mn-cs"/>
              </a:rPr>
              <a:t> Leonean Army) </a:t>
            </a:r>
            <a:r>
              <a:rPr lang="en-US" sz="1200" kern="1200" dirty="0" smtClean="0">
                <a:solidFill>
                  <a:schemeClr val="tx1"/>
                </a:solidFill>
                <a:latin typeface="+mn-lt"/>
                <a:ea typeface="+mn-ea"/>
                <a:cs typeface="+mn-cs"/>
              </a:rPr>
              <a:t>soldiers. During the Sierra Leonean Civil War, the RUF invaded and took control of important mining districts. When the RUF controlled a mining area, they would sell the illicit diamonds mined to private customers, taking the business away from the government who sold the diamonds to legitimate companies. Another problem was the RUF’s use of Sierra Leonean children as soldiers. The United Nations Children's Fund estimates that, “5,400 children…were forced to fight in Sierra Leone”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Some abducted children were</a:t>
            </a:r>
            <a:r>
              <a:rPr lang="en-US" sz="1200" kern="1200" baseline="0" dirty="0" smtClean="0">
                <a:solidFill>
                  <a:schemeClr val="tx1"/>
                </a:solidFill>
                <a:latin typeface="+mn-lt"/>
                <a:ea typeface="+mn-ea"/>
                <a:cs typeface="+mn-cs"/>
              </a:rPr>
              <a:t> brainwashed into fighting for the rebel cause using propaganda stating that the youth of Sierra Leone was ignored and oppressed. </a:t>
            </a:r>
            <a:r>
              <a:rPr lang="en-US" sz="1200" kern="1200" dirty="0" smtClean="0">
                <a:solidFill>
                  <a:schemeClr val="tx1"/>
                </a:solidFill>
                <a:latin typeface="+mn-lt"/>
                <a:ea typeface="+mn-ea"/>
                <a:cs typeface="+mn-cs"/>
              </a:rPr>
              <a:t>Used mainly to raid villages, the child soldiers became known for horrible atrocities in battle. This along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with the RUF’s notorious mining methods, ruined Africa’s diamond industry throughout the world. The picture</a:t>
            </a:r>
            <a:r>
              <a:rPr lang="en-US" sz="1200" kern="1200" baseline="0" dirty="0" smtClean="0">
                <a:solidFill>
                  <a:schemeClr val="tx1"/>
                </a:solidFill>
                <a:latin typeface="+mn-lt"/>
                <a:ea typeface="+mn-ea"/>
                <a:cs typeface="+mn-cs"/>
              </a:rPr>
              <a:t> on the right is the flag of the RUF.</a:t>
            </a:r>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Somali Civil War began on January 26</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1991. Before the start of the civil war, there existed two major clan-based armed opposition groups; The </a:t>
            </a:r>
            <a:r>
              <a:rPr lang="en-US" sz="1200" kern="1200" dirty="0" err="1" smtClean="0">
                <a:solidFill>
                  <a:schemeClr val="tx1"/>
                </a:solidFill>
                <a:latin typeface="+mn-lt"/>
                <a:ea typeface="+mn-ea"/>
                <a:cs typeface="+mn-cs"/>
              </a:rPr>
              <a:t>Samaal</a:t>
            </a:r>
            <a:r>
              <a:rPr lang="en-US" sz="1200" kern="1200" dirty="0" smtClean="0">
                <a:solidFill>
                  <a:schemeClr val="tx1"/>
                </a:solidFill>
                <a:latin typeface="+mn-lt"/>
                <a:ea typeface="+mn-ea"/>
                <a:cs typeface="+mn-cs"/>
              </a:rPr>
              <a:t> Clan and The Saab Clan. These two clans formed a coalition to overthrow the Somali government. Somalia’s civil war is fueled by long standing ethnic grudges among citizens</a:t>
            </a:r>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These</a:t>
            </a:r>
            <a:r>
              <a:rPr lang="en-US" b="0" baseline="0" dirty="0" smtClean="0"/>
              <a:t> pictures are of leaders of different factions competing in the Somali Civil War: (from left to right)- </a:t>
            </a:r>
            <a:r>
              <a:rPr lang="en-US" b="0" dirty="0" err="1" smtClean="0"/>
              <a:t>Abdullahi</a:t>
            </a:r>
            <a:r>
              <a:rPr lang="en-US" b="0" dirty="0" smtClean="0"/>
              <a:t> Yusuf Ahmed (the</a:t>
            </a:r>
            <a:r>
              <a:rPr lang="en-US" b="0" baseline="0" dirty="0" smtClean="0"/>
              <a:t> last president of the TFG) </a:t>
            </a:r>
            <a:r>
              <a:rPr lang="en-US" b="0" dirty="0" smtClean="0"/>
              <a:t>of the Somali Salvation Democratic Front, deriving from the </a:t>
            </a:r>
            <a:r>
              <a:rPr lang="en-US" dirty="0" err="1" smtClean="0"/>
              <a:t>Majerteen</a:t>
            </a:r>
            <a:r>
              <a:rPr lang="en-US" dirty="0" smtClean="0"/>
              <a:t> and </a:t>
            </a:r>
            <a:r>
              <a:rPr lang="en-US" dirty="0" err="1" smtClean="0"/>
              <a:t>Darood</a:t>
            </a:r>
            <a:r>
              <a:rPr lang="en-US" dirty="0" smtClean="0"/>
              <a:t> clans</a:t>
            </a:r>
            <a:r>
              <a:rPr lang="en-US" b="0" dirty="0" smtClean="0"/>
              <a:t>, Mohamed Said </a:t>
            </a:r>
            <a:r>
              <a:rPr lang="en-US" b="0" dirty="0" err="1" smtClean="0"/>
              <a:t>Samatar</a:t>
            </a:r>
            <a:r>
              <a:rPr lang="en-US" b="0" dirty="0" smtClean="0"/>
              <a:t> of the Somali National Front, deriving from the </a:t>
            </a:r>
            <a:r>
              <a:rPr lang="en-US" dirty="0" err="1" smtClean="0"/>
              <a:t>Marehan</a:t>
            </a:r>
            <a:r>
              <a:rPr lang="en-US" dirty="0" smtClean="0"/>
              <a:t> clan</a:t>
            </a:r>
            <a:r>
              <a:rPr lang="en-US" b="0" dirty="0" smtClean="0"/>
              <a:t>,</a:t>
            </a:r>
            <a:r>
              <a:rPr lang="en-US" b="0" baseline="0" dirty="0" smtClean="0"/>
              <a:t> </a:t>
            </a:r>
            <a:r>
              <a:rPr lang="en-US" b="0" dirty="0" smtClean="0"/>
              <a:t>Ahmed </a:t>
            </a:r>
            <a:r>
              <a:rPr lang="en-US" b="0" dirty="0" err="1" smtClean="0"/>
              <a:t>Mahamoud</a:t>
            </a:r>
            <a:r>
              <a:rPr lang="en-US" b="0" dirty="0" smtClean="0"/>
              <a:t> </a:t>
            </a:r>
            <a:r>
              <a:rPr lang="en-US" b="0" dirty="0" err="1" smtClean="0"/>
              <a:t>Silanyo</a:t>
            </a:r>
            <a:r>
              <a:rPr lang="en-US" b="0" dirty="0" smtClean="0"/>
              <a:t> of the Somali National</a:t>
            </a:r>
            <a:r>
              <a:rPr lang="en-US" b="0" baseline="0" dirty="0" smtClean="0"/>
              <a:t> </a:t>
            </a:r>
            <a:r>
              <a:rPr lang="en-US" b="0" dirty="0" smtClean="0"/>
              <a:t>Movement,</a:t>
            </a:r>
            <a:r>
              <a:rPr lang="en-US" b="0" baseline="0" dirty="0" smtClean="0"/>
              <a:t> deriving from the </a:t>
            </a:r>
            <a:r>
              <a:rPr lang="en-US" dirty="0" err="1" smtClean="0"/>
              <a:t>Isaaq</a:t>
            </a:r>
            <a:r>
              <a:rPr lang="en-US" baseline="0" dirty="0" smtClean="0"/>
              <a:t> clan. The other pictures are of Al-</a:t>
            </a:r>
            <a:r>
              <a:rPr lang="en-US" baseline="0" dirty="0" err="1" smtClean="0"/>
              <a:t>Shabab</a:t>
            </a:r>
            <a:r>
              <a:rPr lang="en-US" baseline="0" dirty="0" smtClean="0"/>
              <a:t> insurgents …</a:t>
            </a:r>
            <a:endParaRPr lang="en-US" b="0"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2004, the clan-based</a:t>
            </a:r>
            <a:r>
              <a:rPr lang="en-US" sz="1200" kern="1200" baseline="0" dirty="0" smtClean="0">
                <a:solidFill>
                  <a:schemeClr val="tx1"/>
                </a:solidFill>
                <a:latin typeface="+mn-lt"/>
                <a:ea typeface="+mn-ea"/>
                <a:cs typeface="+mn-cs"/>
              </a:rPr>
              <a:t> factions </a:t>
            </a:r>
            <a:r>
              <a:rPr lang="en-US" sz="1200" kern="1200" dirty="0" smtClean="0">
                <a:solidFill>
                  <a:schemeClr val="tx1"/>
                </a:solidFill>
                <a:latin typeface="+mn-lt"/>
                <a:ea typeface="+mn-ea"/>
                <a:cs typeface="+mn-cs"/>
              </a:rPr>
              <a:t>fighting the government created the </a:t>
            </a:r>
            <a:r>
              <a:rPr lang="en-US" sz="1200" u="none" strike="noStrike" kern="1200" dirty="0" smtClean="0">
                <a:solidFill>
                  <a:schemeClr val="tx1"/>
                </a:solidFill>
                <a:latin typeface="+mn-lt"/>
                <a:ea typeface="+mn-ea"/>
                <a:cs typeface="+mn-cs"/>
              </a:rPr>
              <a:t>Transitional Federal Government</a:t>
            </a:r>
            <a:r>
              <a:rPr lang="en-US" sz="1200" kern="1200" dirty="0" smtClean="0">
                <a:solidFill>
                  <a:schemeClr val="tx1"/>
                </a:solidFill>
                <a:latin typeface="+mn-lt"/>
                <a:ea typeface="+mn-ea"/>
                <a:cs typeface="+mn-cs"/>
              </a:rPr>
              <a:t> (TFG). In 2006 the TFG, assisted by Ethiopian troops, gained control of most of the nation's southern conflict zones, taking the power away from the </a:t>
            </a:r>
            <a:r>
              <a:rPr lang="en-US" sz="1200" u="none" strike="noStrike" kern="1200" dirty="0" smtClean="0">
                <a:solidFill>
                  <a:schemeClr val="tx1"/>
                </a:solidFill>
                <a:latin typeface="+mn-lt"/>
                <a:ea typeface="+mn-ea"/>
                <a:cs typeface="+mn-cs"/>
              </a:rPr>
              <a:t>Islamic Courts Union</a:t>
            </a:r>
            <a:r>
              <a:rPr lang="en-US" sz="1200" kern="1200" dirty="0" smtClean="0">
                <a:solidFill>
                  <a:schemeClr val="tx1"/>
                </a:solidFill>
                <a:latin typeface="+mn-lt"/>
                <a:ea typeface="+mn-ea"/>
                <a:cs typeface="+mn-cs"/>
              </a:rPr>
              <a:t> (ICU).  After the ICU’s defeat, the members of the ICU broke into more radical groups. </a:t>
            </a:r>
            <a:r>
              <a:rPr lang="en-US" sz="1200" u="none" strike="noStrike" kern="1200" dirty="0" smtClean="0">
                <a:solidFill>
                  <a:schemeClr val="tx1"/>
                </a:solidFill>
                <a:latin typeface="+mn-lt"/>
                <a:ea typeface="+mn-ea"/>
                <a:cs typeface="+mn-cs"/>
              </a:rPr>
              <a:t>Al-</a:t>
            </a:r>
            <a:r>
              <a:rPr lang="en-US" sz="1200" u="none" strike="noStrike" kern="1200" dirty="0" err="1" smtClean="0">
                <a:solidFill>
                  <a:schemeClr val="tx1"/>
                </a:solidFill>
                <a:latin typeface="+mn-lt"/>
                <a:ea typeface="+mn-ea"/>
                <a:cs typeface="+mn-cs"/>
              </a:rPr>
              <a:t>Shabaab</a:t>
            </a:r>
            <a:r>
              <a:rPr lang="en-US" sz="1200" kern="1200" dirty="0" smtClean="0">
                <a:solidFill>
                  <a:schemeClr val="tx1"/>
                </a:solidFill>
                <a:latin typeface="+mn-lt"/>
                <a:ea typeface="+mn-ea"/>
                <a:cs typeface="+mn-cs"/>
              </a:rPr>
              <a:t>, is one example of a radical group that formed from the separation of the ICU, is</a:t>
            </a:r>
            <a:r>
              <a:rPr lang="en-US" sz="1200" kern="1200" baseline="0" dirty="0" smtClean="0">
                <a:solidFill>
                  <a:schemeClr val="tx1"/>
                </a:solidFill>
                <a:latin typeface="+mn-lt"/>
                <a:ea typeface="+mn-ea"/>
                <a:cs typeface="+mn-cs"/>
              </a:rPr>
              <a:t> still </a:t>
            </a:r>
            <a:r>
              <a:rPr lang="en-US" sz="1200" kern="1200" dirty="0" smtClean="0">
                <a:solidFill>
                  <a:schemeClr val="tx1"/>
                </a:solidFill>
                <a:latin typeface="+mn-lt"/>
                <a:ea typeface="+mn-ea"/>
                <a:cs typeface="+mn-cs"/>
              </a:rPr>
              <a:t>fighting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 the Transitional Federal Government and allies for control of the southern region of Somalia. Al-</a:t>
            </a:r>
            <a:r>
              <a:rPr lang="en-US" sz="1200" kern="1200" dirty="0" err="1" smtClean="0">
                <a:solidFill>
                  <a:schemeClr val="tx1"/>
                </a:solidFill>
                <a:latin typeface="+mn-lt"/>
                <a:ea typeface="+mn-ea"/>
                <a:cs typeface="+mn-cs"/>
              </a:rPr>
              <a:t>Shabaab’s</a:t>
            </a:r>
            <a:r>
              <a:rPr lang="en-US" sz="1200" kern="1200" dirty="0" smtClean="0">
                <a:solidFill>
                  <a:schemeClr val="tx1"/>
                </a:solidFill>
                <a:latin typeface="+mn-lt"/>
                <a:ea typeface="+mn-ea"/>
                <a:cs typeface="+mn-cs"/>
              </a:rPr>
              <a:t> action affirms that ethnically focused, clan-based fighting is still happening.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picture is of Al-</a:t>
            </a:r>
            <a:r>
              <a:rPr lang="en-US" sz="1200" kern="1200" dirty="0" err="1" smtClean="0">
                <a:solidFill>
                  <a:schemeClr val="tx1"/>
                </a:solidFill>
                <a:latin typeface="+mn-lt"/>
                <a:ea typeface="+mn-ea"/>
                <a:cs typeface="+mn-cs"/>
              </a:rPr>
              <a:t>Shabaab’s</a:t>
            </a:r>
            <a:r>
              <a:rPr lang="en-US" sz="1200" kern="1200" dirty="0" smtClean="0">
                <a:solidFill>
                  <a:schemeClr val="tx1"/>
                </a:solidFill>
                <a:latin typeface="+mn-lt"/>
                <a:ea typeface="+mn-ea"/>
                <a:cs typeface="+mn-cs"/>
              </a:rPr>
              <a:t> War</a:t>
            </a:r>
            <a:r>
              <a:rPr lang="en-US" sz="1200" kern="1200" baseline="0" dirty="0" smtClean="0">
                <a:solidFill>
                  <a:schemeClr val="tx1"/>
                </a:solidFill>
                <a:latin typeface="+mn-lt"/>
                <a:ea typeface="+mn-ea"/>
                <a:cs typeface="+mn-cs"/>
              </a:rPr>
              <a:t> Flag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Although the two civil conflicts of Somalia and Sierra Leone may differ in what fuels the two civil conflicts, both are caused from corruption, a poor developing economy, and poorly managed foreign involvement. For example, in April of 1992, as Sierra Leone began to slip after the RUF gained power, a group of young military leaders launched a military </a:t>
            </a:r>
            <a:r>
              <a:rPr lang="en-US" sz="1200" i="1" u="none" strike="noStrike" kern="1200" dirty="0" smtClean="0">
                <a:solidFill>
                  <a:schemeClr val="tx1"/>
                </a:solidFill>
                <a:latin typeface="+mn-lt"/>
                <a:ea typeface="+mn-ea"/>
                <a:cs typeface="+mn-cs"/>
              </a:rPr>
              <a:t>coup d'état, </a:t>
            </a:r>
            <a:r>
              <a:rPr lang="en-US" sz="1200" i="0" u="none" strike="noStrike" kern="1200" dirty="0" smtClean="0">
                <a:solidFill>
                  <a:schemeClr val="tx1"/>
                </a:solidFill>
                <a:latin typeface="+mn-lt"/>
                <a:ea typeface="+mn-ea"/>
                <a:cs typeface="+mn-cs"/>
              </a:rPr>
              <a:t>or</a:t>
            </a:r>
            <a:r>
              <a:rPr lang="en-US" sz="1200" i="0" u="none" strike="noStrike" kern="1200" baseline="0" dirty="0" smtClean="0">
                <a:solidFill>
                  <a:schemeClr val="tx1"/>
                </a:solidFill>
                <a:latin typeface="+mn-lt"/>
                <a:ea typeface="+mn-ea"/>
                <a:cs typeface="+mn-cs"/>
              </a:rPr>
              <a:t> uprising,</a:t>
            </a:r>
            <a:r>
              <a:rPr lang="en-US" sz="1200" kern="1200" dirty="0" smtClean="0">
                <a:solidFill>
                  <a:schemeClr val="tx1"/>
                </a:solidFill>
                <a:latin typeface="+mn-lt"/>
                <a:ea typeface="+mn-ea"/>
                <a:cs typeface="+mn-cs"/>
              </a:rPr>
              <a:t> that formed the National Provisional Ruling Council (NPRC). The NPRC chose to hire a mercenary firm (named EO or Executive Outcomes) that would help the SLA fight the RUF rebels. However, when the UN realized what the NPRC had done to combat the RUF, the UN pushed for the termination of the contract with EO (despite EO’s success in combating the RUF). Ironically, after the EO had been removed from Sierra Leone and just before the signing of the peace treaty, the RUF began invading mining fields again. Another example of foreign involvement is Russia’s efforts in supplying Somalia with equipment and training in exchange for Somalia’s support of Soviet Russia. This made Somalia’s army vastly superior in Sub-Saharan Africa. However, once the Soviet Union collapsed, the Somali Army declined and was destroyed by a civil conflict fought with equipment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the Cold War”</a:t>
            </a:r>
          </a:p>
          <a:p>
            <a:endParaRPr lang="en-US" dirty="0"/>
          </a:p>
        </p:txBody>
      </p:sp>
      <p:sp>
        <p:nvSpPr>
          <p:cNvPr id="4" name="Slide Number Placeholder 3"/>
          <p:cNvSpPr>
            <a:spLocks noGrp="1"/>
          </p:cNvSpPr>
          <p:nvPr>
            <p:ph type="sldNum" sz="quarter" idx="10"/>
          </p:nvPr>
        </p:nvSpPr>
        <p:spPr/>
        <p:txBody>
          <a:bodyPr/>
          <a:lstStyle/>
          <a:p>
            <a:fld id="{E72065F7-4B13-4F93-BF3F-49EFCF5EE8A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17B99B1-A089-4236-89D4-B7CFC488B874}"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41627-DEC0-4F0E-BE98-43DA4FE9889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7B99B1-A089-4236-89D4-B7CFC488B874}"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7B99B1-A089-4236-89D4-B7CFC488B874}" type="datetimeFigureOut">
              <a:rPr lang="en-US" smtClean="0"/>
              <a:pPr/>
              <a:t>6/7/2012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7B99B1-A089-4236-89D4-B7CFC488B874}"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17B99B1-A089-4236-89D4-B7CFC488B874}"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41627-DEC0-4F0E-BE98-43DA4FE988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7B99B1-A089-4236-89D4-B7CFC488B874}" type="datetimeFigureOut">
              <a:rPr lang="en-US" smtClean="0"/>
              <a:pPr/>
              <a:t>6/7/2012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17B99B1-A089-4236-89D4-B7CFC488B874}" type="datetimeFigureOut">
              <a:rPr lang="en-US" smtClean="0"/>
              <a:pPr/>
              <a:t>6/7/2012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7B99B1-A089-4236-89D4-B7CFC488B874}" type="datetimeFigureOut">
              <a:rPr lang="en-US" smtClean="0"/>
              <a:pPr/>
              <a:t>6/7/2012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7B99B1-A089-4236-89D4-B7CFC488B874}" type="datetimeFigureOut">
              <a:rPr lang="en-US" smtClean="0"/>
              <a:pPr/>
              <a:t>6/7/2012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541627-DEC0-4F0E-BE98-43DA4FE988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17B99B1-A089-4236-89D4-B7CFC488B874}" type="datetimeFigureOut">
              <a:rPr lang="en-US" smtClean="0"/>
              <a:pPr/>
              <a:t>6/7/2012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41627-DEC0-4F0E-BE98-43DA4FE9889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17B99B1-A089-4236-89D4-B7CFC488B874}" type="datetimeFigureOut">
              <a:rPr lang="en-US" smtClean="0"/>
              <a:pPr/>
              <a:t>6/7/2012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C541627-DEC0-4F0E-BE98-43DA4FE988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17B99B1-A089-4236-89D4-B7CFC488B874}" type="datetimeFigureOut">
              <a:rPr lang="en-US" smtClean="0"/>
              <a:pPr/>
              <a:t>6/7/2012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C541627-DEC0-4F0E-BE98-43DA4FE988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notesSlide" Target="../notesSlides/notesSlide4.xml"/><Relationship Id="rId16"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png"/><Relationship Id="rId7" Type="http://schemas.openxmlformats.org/officeDocument/2006/relationships/hyperlink" Target="http://en.wikipedia.org/wiki/File:Somalian10ef5-1.jp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jpeg"/><Relationship Id="rId11" Type="http://schemas.openxmlformats.org/officeDocument/2006/relationships/image" Target="../media/image30.jpeg"/><Relationship Id="rId5" Type="http://schemas.openxmlformats.org/officeDocument/2006/relationships/image" Target="../media/image25.jpeg"/><Relationship Id="rId10" Type="http://schemas.openxmlformats.org/officeDocument/2006/relationships/image" Target="../media/image29.jpeg"/><Relationship Id="rId4" Type="http://schemas.openxmlformats.org/officeDocument/2006/relationships/image" Target="../media/image24.jpeg"/><Relationship Id="rId9"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File:ShababFlag.sv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57200"/>
            <a:ext cx="8077200" cy="1673352"/>
          </a:xfrm>
        </p:spPr>
        <p:txBody>
          <a:bodyPr/>
          <a:lstStyle/>
          <a:p>
            <a:r>
              <a:rPr lang="en-US" dirty="0" smtClean="0">
                <a:latin typeface="Gungsuh" pitchFamily="18" charset="-127"/>
                <a:ea typeface="Gungsuh" pitchFamily="18" charset="-127"/>
              </a:rPr>
              <a:t>Civil Conflict in Africa: Achieving Peace</a:t>
            </a:r>
            <a:endParaRPr lang="en-US" dirty="0">
              <a:latin typeface="Gungsuh" pitchFamily="18" charset="-127"/>
              <a:ea typeface="Gungsuh" pitchFamily="18" charset="-127"/>
            </a:endParaRPr>
          </a:p>
        </p:txBody>
      </p:sp>
      <p:sp>
        <p:nvSpPr>
          <p:cNvPr id="3" name="Subtitle 2"/>
          <p:cNvSpPr>
            <a:spLocks noGrp="1"/>
          </p:cNvSpPr>
          <p:nvPr>
            <p:ph type="subTitle" idx="1"/>
          </p:nvPr>
        </p:nvSpPr>
        <p:spPr>
          <a:xfrm>
            <a:off x="228600" y="1371600"/>
            <a:ext cx="8077200" cy="1499616"/>
          </a:xfrm>
        </p:spPr>
        <p:txBody>
          <a:bodyPr>
            <a:normAutofit/>
          </a:bodyPr>
          <a:lstStyle/>
          <a:p>
            <a:r>
              <a:rPr lang="en-US" sz="2400" dirty="0" smtClean="0">
                <a:latin typeface="Gungsuh" pitchFamily="18" charset="-127"/>
                <a:ea typeface="Gungsuh" pitchFamily="18" charset="-127"/>
              </a:rPr>
              <a:t>By David Partridge</a:t>
            </a:r>
            <a:endParaRPr lang="en-US" sz="2400" dirty="0">
              <a:latin typeface="Gungsuh" pitchFamily="18" charset="-127"/>
              <a:ea typeface="Gungsuh" pitchFamily="18" charset="-127"/>
            </a:endParaRPr>
          </a:p>
        </p:txBody>
      </p:sp>
      <p:pic>
        <p:nvPicPr>
          <p:cNvPr id="23556" name="Picture 4" descr="http://t0.gstatic.com/images?q=tbn:ANd9GcTdwLreQHjFJA1spE5z1EnYjCnrjz3PdMxMBDZ91TSBBM5x9xuuyg"/>
          <p:cNvPicPr>
            <a:picLocks noChangeAspect="1" noChangeArrowheads="1"/>
          </p:cNvPicPr>
          <p:nvPr/>
        </p:nvPicPr>
        <p:blipFill>
          <a:blip r:embed="rId3" cstate="print"/>
          <a:srcRect/>
          <a:stretch>
            <a:fillRect/>
          </a:stretch>
        </p:blipFill>
        <p:spPr bwMode="auto">
          <a:xfrm>
            <a:off x="6248400" y="2133600"/>
            <a:ext cx="2895600" cy="2895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t0.gstatic.com/images?q=tbn:ANd9GcQ4zCWM87lYaKyuiL7OBs52k2P6MMKkjGUw2WTpKmpxQvoGqvL2mQ"/>
          <p:cNvPicPr>
            <a:picLocks noChangeAspect="1" noChangeArrowheads="1"/>
          </p:cNvPicPr>
          <p:nvPr/>
        </p:nvPicPr>
        <p:blipFill>
          <a:blip r:embed="rId3" cstate="print"/>
          <a:srcRect/>
          <a:stretch>
            <a:fillRect/>
          </a:stretch>
        </p:blipFill>
        <p:spPr bwMode="auto">
          <a:xfrm>
            <a:off x="5943600" y="2362200"/>
            <a:ext cx="2680855" cy="3686175"/>
          </a:xfrm>
          <a:prstGeom prst="rect">
            <a:avLst/>
          </a:prstGeom>
          <a:noFill/>
        </p:spPr>
      </p:pic>
      <p:sp>
        <p:nvSpPr>
          <p:cNvPr id="2" name="Title 1"/>
          <p:cNvSpPr>
            <a:spLocks noGrp="1"/>
          </p:cNvSpPr>
          <p:nvPr>
            <p:ph type="title"/>
          </p:nvPr>
        </p:nvSpPr>
        <p:spPr/>
        <p:txBody>
          <a:bodyPr>
            <a:normAutofit fontScale="90000"/>
          </a:bodyPr>
          <a:lstStyle/>
          <a:p>
            <a:r>
              <a:rPr lang="en-US" dirty="0" smtClean="0"/>
              <a:t>Essential Question and Conclusion</a:t>
            </a:r>
            <a:endParaRPr lang="en-US" dirty="0"/>
          </a:p>
        </p:txBody>
      </p:sp>
      <p:sp>
        <p:nvSpPr>
          <p:cNvPr id="3" name="Content Placeholder 2"/>
          <p:cNvSpPr>
            <a:spLocks noGrp="1"/>
          </p:cNvSpPr>
          <p:nvPr>
            <p:ph idx="1"/>
          </p:nvPr>
        </p:nvSpPr>
        <p:spPr>
          <a:xfrm>
            <a:off x="228600" y="1775191"/>
            <a:ext cx="8610600" cy="4625609"/>
          </a:xfrm>
        </p:spPr>
        <p:txBody>
          <a:bodyPr>
            <a:normAutofit fontScale="92500" lnSpcReduction="20000"/>
          </a:bodyPr>
          <a:lstStyle/>
          <a:p>
            <a:pPr>
              <a:buNone/>
            </a:pPr>
            <a:r>
              <a:rPr lang="en-US" dirty="0" smtClean="0"/>
              <a:t>When does a regional issue become the world’s responsibility?</a:t>
            </a:r>
          </a:p>
          <a:p>
            <a:pPr>
              <a:buNone/>
            </a:pPr>
            <a:endParaRPr lang="en-US" dirty="0" smtClean="0"/>
          </a:p>
          <a:p>
            <a:r>
              <a:rPr lang="en-US" dirty="0" smtClean="0"/>
              <a:t>Potential to Recover</a:t>
            </a:r>
          </a:p>
          <a:p>
            <a:pPr lvl="1"/>
            <a:r>
              <a:rPr lang="en-US" dirty="0" smtClean="0"/>
              <a:t>Sierra Leone</a:t>
            </a:r>
          </a:p>
          <a:p>
            <a:pPr lvl="2"/>
            <a:r>
              <a:rPr lang="en-US" dirty="0" smtClean="0"/>
              <a:t> Rebuild mining industry</a:t>
            </a:r>
          </a:p>
          <a:p>
            <a:pPr lvl="2"/>
            <a:r>
              <a:rPr lang="en-US" dirty="0" smtClean="0"/>
              <a:t>Child soldier relief programs,</a:t>
            </a:r>
          </a:p>
          <a:p>
            <a:pPr lvl="1"/>
            <a:r>
              <a:rPr lang="en-US" dirty="0" smtClean="0"/>
              <a:t>Somalia </a:t>
            </a:r>
          </a:p>
          <a:p>
            <a:pPr lvl="2"/>
            <a:r>
              <a:rPr lang="en-US" dirty="0" smtClean="0"/>
              <a:t>Feuding clans could come together </a:t>
            </a:r>
          </a:p>
          <a:p>
            <a:pPr lvl="2"/>
            <a:r>
              <a:rPr lang="en-US" dirty="0" smtClean="0"/>
              <a:t>Government representing each individual fairly. </a:t>
            </a:r>
          </a:p>
          <a:p>
            <a:pPr lvl="1"/>
            <a:r>
              <a:rPr lang="en-US" b="1" dirty="0" smtClean="0"/>
              <a:t>“Peace cannot be kept by force; it can only be achieved by understanding”</a:t>
            </a:r>
            <a:r>
              <a:rPr lang="en-US" dirty="0" smtClean="0"/>
              <a:t>- Albert Einstein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Conflict in Africa</a:t>
            </a:r>
            <a:endParaRPr lang="en-US" dirty="0"/>
          </a:p>
        </p:txBody>
      </p:sp>
      <p:sp>
        <p:nvSpPr>
          <p:cNvPr id="3" name="Content Placeholder 2"/>
          <p:cNvSpPr>
            <a:spLocks noGrp="1"/>
          </p:cNvSpPr>
          <p:nvPr>
            <p:ph idx="1"/>
          </p:nvPr>
        </p:nvSpPr>
        <p:spPr/>
        <p:txBody>
          <a:bodyPr>
            <a:normAutofit/>
          </a:bodyPr>
          <a:lstStyle/>
          <a:p>
            <a:r>
              <a:rPr lang="en-US" dirty="0" smtClean="0"/>
              <a:t>Africa </a:t>
            </a:r>
          </a:p>
          <a:p>
            <a:pPr lvl="1"/>
            <a:r>
              <a:rPr lang="en-US" dirty="0" smtClean="0"/>
              <a:t>Second largest continent</a:t>
            </a:r>
          </a:p>
          <a:p>
            <a:pPr lvl="1"/>
            <a:r>
              <a:rPr lang="en-US" dirty="0" smtClean="0"/>
              <a:t>Second largest population on earth </a:t>
            </a:r>
          </a:p>
          <a:p>
            <a:pPr lvl="2"/>
            <a:r>
              <a:rPr lang="en-US" dirty="0" smtClean="0"/>
              <a:t>Over 1 billion people</a:t>
            </a:r>
          </a:p>
          <a:p>
            <a:r>
              <a:rPr lang="en-US" dirty="0" smtClean="0"/>
              <a:t>Africa and civil conflict</a:t>
            </a:r>
          </a:p>
          <a:p>
            <a:pPr lvl="2"/>
            <a:r>
              <a:rPr lang="en-US" dirty="0" smtClean="0"/>
              <a:t>Somalia </a:t>
            </a:r>
          </a:p>
          <a:p>
            <a:pPr lvl="2"/>
            <a:r>
              <a:rPr lang="en-US" dirty="0" smtClean="0"/>
              <a:t>Sierra Leone</a:t>
            </a:r>
          </a:p>
          <a:p>
            <a:pPr lvl="2"/>
            <a:r>
              <a:rPr lang="en-US" dirty="0" smtClean="0"/>
              <a:t>Conflicts share similar causes </a:t>
            </a:r>
          </a:p>
          <a:p>
            <a:pPr lvl="3"/>
            <a:r>
              <a:rPr lang="en-US" dirty="0" smtClean="0"/>
              <a:t>Foreign influence </a:t>
            </a:r>
          </a:p>
          <a:p>
            <a:pPr lvl="3"/>
            <a:r>
              <a:rPr lang="en-US" dirty="0" smtClean="0"/>
              <a:t>Poor economic development</a:t>
            </a:r>
          </a:p>
          <a:p>
            <a:pPr lvl="3">
              <a:buNone/>
            </a:pPr>
            <a:endParaRPr lang="en-US" dirty="0"/>
          </a:p>
        </p:txBody>
      </p:sp>
      <p:pic>
        <p:nvPicPr>
          <p:cNvPr id="54284" name="Picture 12" descr="http://t3.gstatic.com/images?q=tbn:ANd9GcT7x8lWbiyRlcNJAzuJXR2tiFfYhsk_iPfLfd7Yfp4NPunPQASS"/>
          <p:cNvPicPr>
            <a:picLocks noChangeAspect="1" noChangeArrowheads="1"/>
          </p:cNvPicPr>
          <p:nvPr/>
        </p:nvPicPr>
        <p:blipFill>
          <a:blip r:embed="rId3" cstate="print"/>
          <a:srcRect/>
          <a:stretch>
            <a:fillRect/>
          </a:stretch>
        </p:blipFill>
        <p:spPr bwMode="auto">
          <a:xfrm>
            <a:off x="6934200" y="2590800"/>
            <a:ext cx="1981200" cy="1524596"/>
          </a:xfrm>
          <a:prstGeom prst="rect">
            <a:avLst/>
          </a:prstGeom>
          <a:ln w="88900" cap="sq" cmpd="thickThin">
            <a:solidFill>
              <a:srgbClr val="000000"/>
            </a:solidFill>
            <a:prstDash val="solid"/>
            <a:miter lim="800000"/>
          </a:ln>
          <a:effectLst>
            <a:innerShdw blurRad="76200">
              <a:srgbClr val="000000"/>
            </a:innerShdw>
          </a:effectLst>
        </p:spPr>
      </p:pic>
      <p:pic>
        <p:nvPicPr>
          <p:cNvPr id="54286" name="Picture 14" descr="http://t2.gstatic.com/images?q=tbn:ANd9GcTaneNR_paqzmNIyZZwzu-dniUe7q28Jca1epURGudgUacaaB5d"/>
          <p:cNvPicPr>
            <a:picLocks noChangeAspect="1" noChangeArrowheads="1"/>
          </p:cNvPicPr>
          <p:nvPr/>
        </p:nvPicPr>
        <p:blipFill>
          <a:blip r:embed="rId4" cstate="print"/>
          <a:srcRect/>
          <a:stretch>
            <a:fillRect/>
          </a:stretch>
        </p:blipFill>
        <p:spPr bwMode="auto">
          <a:xfrm>
            <a:off x="5562600" y="4419600"/>
            <a:ext cx="3361911" cy="225763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Sierra Leonean Civil War</a:t>
            </a:r>
            <a:endParaRPr lang="en-US" dirty="0"/>
          </a:p>
        </p:txBody>
      </p:sp>
      <p:sp>
        <p:nvSpPr>
          <p:cNvPr id="3" name="Content Placeholder 2"/>
          <p:cNvSpPr>
            <a:spLocks noGrp="1"/>
          </p:cNvSpPr>
          <p:nvPr>
            <p:ph idx="1"/>
          </p:nvPr>
        </p:nvSpPr>
        <p:spPr/>
        <p:txBody>
          <a:bodyPr>
            <a:normAutofit/>
          </a:bodyPr>
          <a:lstStyle/>
          <a:p>
            <a:r>
              <a:rPr lang="en-US" dirty="0" smtClean="0"/>
              <a:t>Began in March of 1991 </a:t>
            </a:r>
          </a:p>
          <a:p>
            <a:r>
              <a:rPr lang="en-US" dirty="0" smtClean="0"/>
              <a:t>The Revolutionary United Front (RUF) </a:t>
            </a:r>
          </a:p>
          <a:p>
            <a:pPr lvl="1"/>
            <a:r>
              <a:rPr lang="en-US" dirty="0" smtClean="0"/>
              <a:t>Attacked a village in southern Sierra Leone</a:t>
            </a:r>
          </a:p>
          <a:p>
            <a:r>
              <a:rPr lang="en-US" dirty="0" smtClean="0"/>
              <a:t>Over 50,000 casualties </a:t>
            </a:r>
          </a:p>
          <a:p>
            <a:r>
              <a:rPr lang="en-US" dirty="0" smtClean="0"/>
              <a:t>Fueled by criminal activity and misleading propaganda</a:t>
            </a:r>
          </a:p>
          <a:p>
            <a:endParaRPr lang="en-US" dirty="0"/>
          </a:p>
        </p:txBody>
      </p:sp>
      <p:pic>
        <p:nvPicPr>
          <p:cNvPr id="53250" name="Picture 2" descr="http://t2.gstatic.com/images?q=tbn:ANd9GcRtgfZSIa4vBWCn8-iAEBy6CXxBiFKO4IR3Qalx9e1qFEpPgdji"/>
          <p:cNvPicPr>
            <a:picLocks noChangeAspect="1" noChangeArrowheads="1"/>
          </p:cNvPicPr>
          <p:nvPr/>
        </p:nvPicPr>
        <p:blipFill>
          <a:blip r:embed="rId3" cstate="print"/>
          <a:srcRect/>
          <a:stretch>
            <a:fillRect/>
          </a:stretch>
        </p:blipFill>
        <p:spPr bwMode="auto">
          <a:xfrm>
            <a:off x="5486400" y="4572000"/>
            <a:ext cx="2590800" cy="1940600"/>
          </a:xfrm>
          <a:prstGeom prst="rect">
            <a:avLst/>
          </a:prstGeom>
          <a:ln w="88900" cap="sq" cmpd="thickThin">
            <a:solidFill>
              <a:srgbClr val="000000"/>
            </a:solidFill>
            <a:prstDash val="solid"/>
            <a:miter lim="800000"/>
          </a:ln>
          <a:effectLst>
            <a:innerShdw blurRad="76200">
              <a:srgbClr val="000000"/>
            </a:innerShdw>
          </a:effectLst>
        </p:spPr>
      </p:pic>
      <p:pic>
        <p:nvPicPr>
          <p:cNvPr id="53252" name="Picture 4" descr="http://t2.gstatic.com/images?q=tbn:ANd9GcT7dLcaMFvnr7FAUrtbqMeorDf2F4dajpoHYWdSQsMJYKlIAC4e"/>
          <p:cNvPicPr>
            <a:picLocks noChangeAspect="1" noChangeArrowheads="1"/>
          </p:cNvPicPr>
          <p:nvPr/>
        </p:nvPicPr>
        <p:blipFill>
          <a:blip r:embed="rId4" cstate="print"/>
          <a:srcRect/>
          <a:stretch>
            <a:fillRect/>
          </a:stretch>
        </p:blipFill>
        <p:spPr bwMode="auto">
          <a:xfrm>
            <a:off x="2590800" y="4876800"/>
            <a:ext cx="1752600" cy="17526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8914" name="Picture 2" descr="http://t3.gstatic.com/images?q=tbn:ANd9GcSCTp_DewtQFLsMNgw_MY0SP_TVaA-vJzT-VD1TkDusx5N85faa"/>
          <p:cNvPicPr>
            <a:picLocks noChangeAspect="1" noChangeArrowheads="1"/>
          </p:cNvPicPr>
          <p:nvPr/>
        </p:nvPicPr>
        <p:blipFill>
          <a:blip r:embed="rId4" cstate="print"/>
          <a:srcRect/>
          <a:stretch>
            <a:fillRect/>
          </a:stretch>
        </p:blipFill>
        <p:spPr bwMode="auto">
          <a:xfrm>
            <a:off x="1752600" y="0"/>
            <a:ext cx="3429000" cy="3429000"/>
          </a:xfrm>
          <a:prstGeom prst="rect">
            <a:avLst/>
          </a:prstGeom>
          <a:noFill/>
        </p:spPr>
      </p:pic>
      <p:pic>
        <p:nvPicPr>
          <p:cNvPr id="38924" name="Picture 12" descr="http://t2.gstatic.com/images?q=tbn:ANd9GcSnXQ5qx3QdQ3bYZjQMt1HI8XgFeNg-GofY7UpRpqnnLeahzbgS0A"/>
          <p:cNvPicPr>
            <a:picLocks noChangeAspect="1" noChangeArrowheads="1"/>
          </p:cNvPicPr>
          <p:nvPr/>
        </p:nvPicPr>
        <p:blipFill>
          <a:blip r:embed="rId5" cstate="print"/>
          <a:srcRect/>
          <a:stretch>
            <a:fillRect/>
          </a:stretch>
        </p:blipFill>
        <p:spPr bwMode="auto">
          <a:xfrm>
            <a:off x="0" y="1600200"/>
            <a:ext cx="1733550" cy="2638426"/>
          </a:xfrm>
          <a:prstGeom prst="rect">
            <a:avLst/>
          </a:prstGeom>
          <a:noFill/>
        </p:spPr>
      </p:pic>
      <p:pic>
        <p:nvPicPr>
          <p:cNvPr id="38930" name="Picture 18" descr="http://t2.gstatic.com/images?q=tbn:ANd9GcSeI9YaBlkEM8XS98HBbGBAMQU1a586acnVgnBaozmbhiNcQ51dMA"/>
          <p:cNvPicPr>
            <a:picLocks noChangeAspect="1" noChangeArrowheads="1"/>
          </p:cNvPicPr>
          <p:nvPr/>
        </p:nvPicPr>
        <p:blipFill>
          <a:blip r:embed="rId6" cstate="print"/>
          <a:srcRect/>
          <a:stretch>
            <a:fillRect/>
          </a:stretch>
        </p:blipFill>
        <p:spPr bwMode="auto">
          <a:xfrm>
            <a:off x="0" y="4705350"/>
            <a:ext cx="2124075" cy="2152650"/>
          </a:xfrm>
          <a:prstGeom prst="rect">
            <a:avLst/>
          </a:prstGeom>
          <a:noFill/>
        </p:spPr>
      </p:pic>
      <p:pic>
        <p:nvPicPr>
          <p:cNvPr id="38932" name="Picture 20" descr="http://t0.gstatic.com/images?q=tbn:ANd9GcQvo0iyxOVv6ljORJJXOT6UGeQwiZQurhNKbFckytVuxUMm1yTSVA"/>
          <p:cNvPicPr>
            <a:picLocks noChangeAspect="1" noChangeArrowheads="1"/>
          </p:cNvPicPr>
          <p:nvPr/>
        </p:nvPicPr>
        <p:blipFill>
          <a:blip r:embed="rId7" cstate="print"/>
          <a:srcRect/>
          <a:stretch>
            <a:fillRect/>
          </a:stretch>
        </p:blipFill>
        <p:spPr bwMode="auto">
          <a:xfrm>
            <a:off x="0" y="0"/>
            <a:ext cx="2647950" cy="1724026"/>
          </a:xfrm>
          <a:prstGeom prst="rect">
            <a:avLst/>
          </a:prstGeom>
          <a:noFill/>
        </p:spPr>
      </p:pic>
      <p:pic>
        <p:nvPicPr>
          <p:cNvPr id="38936" name="Picture 24" descr="http://t3.gstatic.com/images?q=tbn:ANd9GcQ5qo8-sDnbfyAhDuQPyxb5caNdMIJ3BJYDah1iRVMrSwGeck5C"/>
          <p:cNvPicPr>
            <a:picLocks noChangeAspect="1" noChangeArrowheads="1"/>
          </p:cNvPicPr>
          <p:nvPr/>
        </p:nvPicPr>
        <p:blipFill>
          <a:blip r:embed="rId8" cstate="print"/>
          <a:srcRect/>
          <a:stretch>
            <a:fillRect/>
          </a:stretch>
        </p:blipFill>
        <p:spPr bwMode="auto">
          <a:xfrm>
            <a:off x="1676400" y="2286000"/>
            <a:ext cx="2466975" cy="1847851"/>
          </a:xfrm>
          <a:prstGeom prst="rect">
            <a:avLst/>
          </a:prstGeom>
          <a:noFill/>
        </p:spPr>
      </p:pic>
      <p:sp>
        <p:nvSpPr>
          <p:cNvPr id="38942" name="AutoShape 30" descr="data:image/jpeg;base64,/9j/4AAQSkZJRgABAQAAAQABAAD/2wCEAAkGBhQSERUUExQVFRUWGB8YGRYXGSAbGxwdGxgeGx4gGBccHScfGx4jHRgYHzIgJycpLCwsGh4xNTAqNSYrLCkBCQoKDgwOGg8PFyoeHBwpKSksKSksKSksLCkpKSkpKSkpKSksKSksLCwpKSkpKSwpKSkpNiwpKSksLCkpKSwsLP/AABEIAJ8AeAMBIgACEQEDEQH/xAAcAAABBQEBAQAAAAAAAAAAAAAFAQIDBAYHAAj/xAA8EAABAgUCAwcBBQYGAwAAAAABAhEAAxIhMQRBBVFhBhMiMnGBkaEHI0JSsWLB0eHw8RQVM3KCskOSov/EABkBAAMBAQEAAAAAAAAAAAAAAAABAgMEBf/EACMRAAICAgIBBAMAAAAAAAAAAAABAhESIQMxQSIyUWEEE3H/2gAMAwEAAhEDEQA/AItNpxV4eTOSbYfpuIrayR4jU9LX6sSzHbaIv8Uvxd2Gu7ZOzscOwhx19TlR9QoOQ1sdTHmGpXTpKlWZiSTSWsB0ggvRVIYKIYOGsPpfDxXlTULFIABtbBydurQQnEpcOACxHPqGgY9kAT4d09bli3r/AHilLSEk1BRFmBN1HnbHpDkrUoqpFRwOXvFjhZ+/aazhO2A5ioJeRb8FM6opLgMOUN0/HEklKnD7nA+BB3tToZKUeBaCTdgXjCauQEh6vaOhwgFSNImc7AE+W4UHB/5NYxNLXStQqChgs7c94G8C1pMmXuSohTjIDh3J5CCiNEkubcy3M/2jllEpNjkUvbfJxn+0STEpUoByN3EMmKs4Z2uTt7c4WRqEeEC6iA4Jv8c4SQ27JlFCX89huS3PnEk/a6mUwycM/OKOq1aVBk+Lk/rmIZT1u+zkEkpBLO1s7+0XkyMUEp0uwNZZ/wA5/jHoZJ1YSTWALWIx8bEx6HmwxKM+pKvCkEWs7AB+e8WUykqIUTgZG9vrvDJepISoLAUXLUj2D8x1hVIZIDXVkDYvgRBVFecv71BLsHAUBdzhxyIeJlTXSHJdrp39t/aJVaOgqXW5dLizPsE+oit3S6mUoAOSSxLE+lzloBkkmbSAhIDNdrkH12ELpZRWtRUUhJZy4bkzvDEIYgM5Lm2DyfH1ixJl6eUhSCkTQs1TEKDCo28wObPA3RcFbMfxNYlzFDvUrYswJPptAydOqOY1un4HoZcxRmTCJYcA0ksoiyQ3m9bRmpumlEkg4MWmjZp9ML8FB7hIQAV1k9N8mClKxZZLszIHhFrXbeG9nNIUSQaGJKnfJchn9IITp/4QSb3boC/6xL7OYozHUyEhIUA/itiH6XQKAdeG8wII9UsAR7w6YEzCkgiwYNdWwL9DE2qlrYpBIJ3drNZ7QgItRJTZRAAD3Bcn12DRNp55QggJJPT9X9Ip6lRKChTlulnewYX94lRolgGosTfJ5iABkvUTFimkvW5P7Iaz7kvHoLSuH+EUKydw9nctHoBWC5JVWpizjBLb5HKLFa1AuySbpIv1v/W8V/8AFeO6WcEFWz9Ty6QhC1BKiQAWFgXs+fVoBk81wU1ADdV9wP0DPHkElyl2Sfjawz1zHpskqCr0k2+mR62h8nWAJMxRpAUWu4LBjZoYC0jcsx9LAX94o6rS1ClD3Ciw6B/69YISdF3s1IqCUMCJgLhTiwSB5iBB2bwgzApCEskJ8xPiUdi+wtiKwbWxJ/ByuXxpdBlqUQg5ASDf3heCSEzZ4Ss+EXbBU20L2m7NamQSpaCE5q2zktAjQzVJIUCQrY8v7xquM1lys6dOmgS1EFgCbPsbW97xCOHJSK0JJISXLs7j+UJ2b0idZpgua4WCpNYFi2LC0Xdbopsssl1AjwrF02tcbEZjFxaE4PsH8OlqQl6QSslQGGB59YVeteZSblnNyPSn2JzFhMsgIS4NwCprq/hj6xYmakAEi4DuWsGGPkN6mJIB86UoFJ83IHzf1eJxqCbUHDc/UH3iWhZmpKQlqfE+Q5s0eIUPEfF+VKQxJc59P3wAQL06mZSlD3seTCFi1MlqUORewPMB9to9DoCihJVlDg2JJuotYdLwk2VcmwYklXXDfDx6TraipKQzbDpub+8WUadYBwdyOX84QEP+ISU4arBN3Y7fpFrhemQKlTQmlLEg38WwfluYTT6BSiJaByUXYMA2/K/1gB2u1B0w7lJ5knqbmKiVjoZ2q7ZmbMQlPhTLNim2eTco0fZDWJmiZNmGpdQa5DCkbA73jk2pVMSkLoNKiQFEWJTkA7kPeNH2c40UEK2NlDpHX4MmqN32n1pmIIJ8JsQ1o53qtDTjGxjVcW40hUuxBjOztfUhjkQjRUzS9keEFek7wKUlSawkpLXBJLjB2jSDUlUgOokm5fo94B/Z/r3060flmH4Uhz+hgjwyYFSpQZwoEn0uP0jNrR6mKlxg6fqQq9TKAsPXcD2iFM1VLny1EBrl8+LYXgnqNMUzFAtewIswSAkfQW94pIky1Ah3oDgZqGSc3ufiMKPLemT6dTI7xIqqwkbAFvQneFKlBPkcgYBAI6/SPTFs4QCVGzGwLX229Ih0gFZKuV2v9fUmEIuTEMmoBV3DDqG/Vo9FaUQBUSqpSmF8MXsPRo9DAVMshWKSRVbIbI9IbqFLUQlBUSQPk2xzvEMmapRqN3LegjX9i+GpmT6lAugkpdiLWduTk/EJK3Q78mo4PwGVJkFCQalBlrV5iR16HDWtHBe3q5idSuTMT40m55vcEdCI+h9fPKCWDjccuobIjnf2o9mUz5adXLAK5QZbXKkP9Sk/QmOmS3RpwpSe/JxjUTVmXLlqWoy0ElCCbJKslI6xoeCcHC5SiRg5/lAbUJBUkZJOI6HoeFqRKSlI2v6nMUmafk8ahKjFL0yiSlwGiuqQWPSNN2g4d3SkrG/mEDtUUlGIH0c0H4CP2dhpOsUdgkD1UlQJ+I0HCEsEIOUIZvfb4jO9jEAafXmzgSSOjqUC0Jq+16dPPUlUrvNjcAjxHmOUQ9nqQlFQ2abjOr7vxX8SQ4tci2+LQLSpJFRSyzdk4DjfkrpDx2h0+qCO7qrSXMpYYs2dwWLYiZSrCoNmr5yed4xl2cHJ7mRSNR4Q6VBWzgD65EKUuCoqHiL3+L2fpDFcRCyAUENc2zbbpEXenJSQNnbADD9+YkzYndC9A8TuTsTcH2j0To19CSySbk22BveEgEJpXppwSKmFjTjPUfrGr7F8VPfJSkprMlQ8WHAqfmcCAkiTSmoppIFIKuSTcvvBXsfKCdalaqQlIUoKJ27sglzgfSCPuKT0bGRNnkiqbJWRyQQxOwUDy5iBWu44ZBM0AGVVTOS4Pdq2JZ/Cp/49Mh21+0JHeiRpr6cK+8mJ/GSXZChel8nf0grwriUual00mpNKkEClaT+FQ58jtG7l9m0Y12jNdqOwiErGq0RrlBYK5QHil3uf9r/EF9JrfCIKaPsxMQK9KtRAwhRZYL+U7H3zFPiXDFXV3a5S8kKDIUT+X8ijywYVs3nHPp2B+OahKkGwjDzTZto0PGtYACFBiLEGxB6iMtp5odiXfYfoeRi4bOKccdmh7FJKhq0DBlyyTvacAG/9jGf1sjvNZOD+aepIPIV0iNN2KPcS9ZPViWlL8lUmsJHUqo9oz/ApPeTk1nBMxR9C5/8AowurN+SXpRreFcPlygEpapqlOPM1skY6P7Quq1tXllqpSz/NrxLK4YCgkhYZ2BJuCb+5iZGlIUEgFsgAt/Mxz+TBuyqgKU1Xhva4D87XLxIpLBiSpRsAbWGz8omnoXLYBns9nw/xbnFVK1Aki6idw+cADDQxMi1WnKwLbpsHANwTflCQ9CFGZXikXOAD6HePQhGs4jwqZP08ubRSKgUnvGJBUwsWcEXgdqeGJUKpq6kHYF0kMM7Z/WNjxjhNVJStCH8Cak3D4A2DJ9IBcT4VcyWIAQkIIAFQDBSlA4AIG13hD6M3peEoosGYh3bm9g1rbwL45xlMnUJKVB1CqZSfLyvz/dGtl6BYcqIIJsDbFrjrz6RgD2Wmzdd3C3CSalTADSU58KgOrRcSsm3s2nBe2hKrKZ7O+fWF419oB0q0+CuUvzOSRf1JMZXiXC1S1d4hJpNykCwuQAn/AIiJdFxCVMEyXqQUypiDSsjChgpfLGKi7OisfBP2on6fWyxNkMicElRltZSUnKSzOHxciBfDvs+1EyUmcpSZKVXQFvUUj8RAwkfJg/2eWES+5KUrYEqSCKVgD/VkL/8AHMCblBsWgXL4tPnoURqJiVOql5llDkom6CR7Rtg+4sxfNF6kgTxWaBJVJQslCpiVnqAC1vd29IK9k9ETJUQpAM03BBJCUn8JaxLwC1PDVacoCyhXeICwpCqksdn5jEHexerCSUHYuP4Qcq1oz47aa+DW8RUZy10ppSCkYpdkAKF+aoYElMtKVMTdzi5/a5AfWIZusJVYKIYm/Pbf1+IZMnBgFqpcl3HIPgdMRz0Fkep06psxbEOAkMAwUQCLi7GEXLSh1EXpAzkve3xDpcilIO4vY5J9LmGHVIQn724KmScOpsAn3PtAInOmASUJwS/7s/uj0QS5i5hBdISzOrMegoDpyODpJqUDM8QIlqU6UsCxSNz6wO43KQiYlgK1WZjgDJVdgDbliNStdtswI4tMSWv6+2Pe8JqhRZmZyWLFiSB4Tge/O0QoKqs0pcqUcglsU+wPK0Xe5S5KiT+zkjm5hmqmgAgbjcNAWQzNCgiXKSsImLaYVEOEpylI2rW4scJeObTuA6iidLXcS5qqpeCkl/FLZ7ZjoWu08xc+ZPAeTptIpUoN5pgZJUrmacdIK9oxImaczEIvMRVTSzhQcX94tqloP2Sb2cJVLUl5QJK7KSUlnDOoLuL02pg5O4UtBCqTLmAOUNWlYFjTdlC3lciBHaLTMtCnAY3A2xvzi/qdarSL8SVLUkJ7lVVgkkm6d3eLydKhqMZremabhnZKRqtLSmae/cqqNhW9wE/hQ1mjP6fTTNLqu6nJpVjoeRSdwYt6eatJEySVIWACqWfNfDjf1+YPzNbK10mmb4ZqfKfxBXT3Pl3irszXplYckIQpKWSllAHG+IlPDpYb7tNukVezujUxK2C0KKCl7ggB6vyly7dYOd02YxoJd6BpkEYSDye0R6nR94U1AEIUFAkPccvmCkyIgAWvACK50gIYoTbpCxb7uPQxGhl6ize7cmiprFpUwSCSeVv69YrL1CUEDmf6xEqNYCXSXIyRtEFD5nCQm58IJvyf4cxS4pwATJcyWHClpKQqxuRyOXxneCqeJeHAPJ/4RSm68HzOGa+wf9B1haTsHsGrWZOm0s11lCEmTMC2qIDghTOMAj2EVuxmt7/RqQUlRlLVLq5pDlHygiJ+McWSJExAAUNSaZSAQ/8AiMkdAUsvpcRzjh3bpeinzQlBmIcI8KmdSXubG1yI6J1JaIiq7Iu13BFDvEhLEEt6bRU40kT5gSLnupIHq/8AOF7R9pp2oeYkCXgEAuSDbJ3zgNaA2q1hl6kpBwmWH/20mHxxpbCTJ+Na9S9RPmy3ARMoDW8IBSPqk/MFf8p1H3apCVzFKAKFo8wJAaodHztD5nBWVqkgP3koTE/7gsn/ALA/MaT7MkqnSkFxRJUQpzcggkAdb45CFKSW0NIZ2T48uSO41aTKmJNFavCObTG3PPd3vG90q0TAbqBAdhs52P4g24inxbs/L1YUHTW3mbPqMFA55Gzb5Tg4naTXolzZp7qWFpKc0iYE3BbxpcDxbObQrU19iSxZt16RFmJvz57gwyZpEUkuphdgKnwMAc+dhD5umfCyBta3zD5AADAXuc88259I5zWib/LkC1fw0eiOdLO1Wcb2hIdhREjRg+Iq3s/12v7QzT6ZSnp8KfzFgfYGLMhJN1pAYkC72DejE/0YsL0rMwHXr0d7ZEZ2OinMlGkJGbup3JfntaKWt4KDLEsFSQFVKKT4lEF2Kj+H2gxKAUwHhYi2edn5Q4yWuHFr79Yd2FHMPtB7P0SZEyUpae7WoUVYKr1sLJVZvaMCNaO77pQYlYPedN47R2vlfdpfAUX9gRHFOOSAmYoDDvG/HbIYV4PwmoTJii8qUSElrH8RN/QRU0/D++02onnzJWkn03/7BvSOp9mOz8rU8H08qaCAqWXKSQfOWDiMz9rWkSlGmoSEA94CEgBwmgJqbLDnFqe6Jx+TOzu1qgJSpf8AqJllCiQ4N9uePqY652Y0SEaaSlIPiQlRCQGKlIBJUwv/ADjgUoWjufBeJzE6aUZaXCZMsqUSx/0wMRPJSKRogspISaQGqsnl1wBA7XcFlahaJqlTAqXVSQSCKsMejPFaVxKdMdwgAc7k7xal6hYuWBYWDtmMf4URzdTQaVkXwoWQpgMfkV+ybHKWxA7UdrEInokS6lzVCkWdKSbipi4cD2z0gnqJIm2WHSoAEbK9RiM9wrsyvT6szlNMS6kpULKuzmYNiAWdNz7xapr7I6Zs+8akg3O7/P1ePRTXOBYlamSLH35R6M7NLP/Z"/>
          <p:cNvSpPr>
            <a:spLocks noChangeAspect="1" noChangeArrowheads="1"/>
          </p:cNvSpPr>
          <p:nvPr/>
        </p:nvSpPr>
        <p:spPr bwMode="auto">
          <a:xfrm>
            <a:off x="0" y="-757238"/>
            <a:ext cx="1143000" cy="15144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8946" name="Picture 34" descr="http://t1.gstatic.com/images?q=tbn:ANd9GcRDxtCsHAh5etNDZ4JvzGtJPT43jTkI6f95perqmEiO4m6ivmoTvg"/>
          <p:cNvPicPr>
            <a:picLocks noChangeAspect="1" noChangeArrowheads="1"/>
          </p:cNvPicPr>
          <p:nvPr/>
        </p:nvPicPr>
        <p:blipFill>
          <a:blip r:embed="rId9" cstate="print"/>
          <a:srcRect/>
          <a:stretch>
            <a:fillRect/>
          </a:stretch>
        </p:blipFill>
        <p:spPr bwMode="auto">
          <a:xfrm>
            <a:off x="0" y="3200400"/>
            <a:ext cx="2619375" cy="1743076"/>
          </a:xfrm>
          <a:prstGeom prst="rect">
            <a:avLst/>
          </a:prstGeom>
          <a:noFill/>
        </p:spPr>
      </p:pic>
      <p:pic>
        <p:nvPicPr>
          <p:cNvPr id="38918" name="Picture 6" descr="http://t0.gstatic.com/images?q=tbn:ANd9GcTyqRwHTlr46cLCWB5zmnvOjG3fIcpU5bC0a3MWs7MHTzDxpOVY"/>
          <p:cNvPicPr>
            <a:picLocks noChangeAspect="1" noChangeArrowheads="1"/>
          </p:cNvPicPr>
          <p:nvPr/>
        </p:nvPicPr>
        <p:blipFill>
          <a:blip r:embed="rId10" cstate="print"/>
          <a:srcRect/>
          <a:stretch>
            <a:fillRect/>
          </a:stretch>
        </p:blipFill>
        <p:spPr bwMode="auto">
          <a:xfrm>
            <a:off x="1676400" y="3781424"/>
            <a:ext cx="3773729" cy="3076576"/>
          </a:xfrm>
          <a:prstGeom prst="rect">
            <a:avLst/>
          </a:prstGeom>
          <a:noFill/>
        </p:spPr>
      </p:pic>
      <p:pic>
        <p:nvPicPr>
          <p:cNvPr id="38944" name="Picture 32" descr="http://t3.gstatic.com/images?q=tbn:ANd9GcQbnk6Q3jNJ8q1kahRFIXhk_XxhVdf3F1PulTaX-c6wntd2oCZk"/>
          <p:cNvPicPr>
            <a:picLocks noChangeAspect="1" noChangeArrowheads="1"/>
          </p:cNvPicPr>
          <p:nvPr/>
        </p:nvPicPr>
        <p:blipFill>
          <a:blip r:embed="rId11" cstate="print"/>
          <a:srcRect/>
          <a:stretch>
            <a:fillRect/>
          </a:stretch>
        </p:blipFill>
        <p:spPr bwMode="auto">
          <a:xfrm>
            <a:off x="4495800" y="5029200"/>
            <a:ext cx="2320288" cy="1828800"/>
          </a:xfrm>
          <a:prstGeom prst="rect">
            <a:avLst/>
          </a:prstGeom>
          <a:noFill/>
        </p:spPr>
      </p:pic>
      <p:pic>
        <p:nvPicPr>
          <p:cNvPr id="38926" name="Picture 14" descr="http://t2.gstatic.com/images?q=tbn:ANd9GcTGwk8bYy6wE6IZEjPHR-6QvOIifgx_rYv45jzSWdejTZ6OyeNP"/>
          <p:cNvPicPr>
            <a:picLocks noChangeAspect="1" noChangeArrowheads="1"/>
          </p:cNvPicPr>
          <p:nvPr/>
        </p:nvPicPr>
        <p:blipFill>
          <a:blip r:embed="rId12" cstate="print"/>
          <a:srcRect/>
          <a:stretch>
            <a:fillRect/>
          </a:stretch>
        </p:blipFill>
        <p:spPr bwMode="auto">
          <a:xfrm>
            <a:off x="3962400" y="0"/>
            <a:ext cx="2552700" cy="1790700"/>
          </a:xfrm>
          <a:prstGeom prst="rect">
            <a:avLst/>
          </a:prstGeom>
          <a:noFill/>
        </p:spPr>
      </p:pic>
      <p:pic>
        <p:nvPicPr>
          <p:cNvPr id="38928" name="Picture 16" descr="http://t2.gstatic.com/images?q=tbn:ANd9GcRFZlM7jzsLJ0f94H0Of2ccFGCiRj5kfh28vI26LBUeunRDdV_p"/>
          <p:cNvPicPr>
            <a:picLocks noChangeAspect="1" noChangeArrowheads="1"/>
          </p:cNvPicPr>
          <p:nvPr/>
        </p:nvPicPr>
        <p:blipFill>
          <a:blip r:embed="rId13" cstate="print"/>
          <a:srcRect/>
          <a:stretch>
            <a:fillRect/>
          </a:stretch>
        </p:blipFill>
        <p:spPr bwMode="auto">
          <a:xfrm>
            <a:off x="5486400" y="2743200"/>
            <a:ext cx="3657600" cy="2465196"/>
          </a:xfrm>
          <a:prstGeom prst="rect">
            <a:avLst/>
          </a:prstGeom>
          <a:noFill/>
        </p:spPr>
      </p:pic>
      <p:pic>
        <p:nvPicPr>
          <p:cNvPr id="38920" name="Picture 8" descr="http://t1.gstatic.com/images?q=tbn:ANd9GcRJK6Uxi6ZKOOp8AIUyqqbSbJnAVidKRvNqVK0dTgl7YuiuadGNYg"/>
          <p:cNvPicPr>
            <a:picLocks noChangeAspect="1" noChangeArrowheads="1"/>
          </p:cNvPicPr>
          <p:nvPr/>
        </p:nvPicPr>
        <p:blipFill>
          <a:blip r:embed="rId14" cstate="print"/>
          <a:srcRect/>
          <a:stretch>
            <a:fillRect/>
          </a:stretch>
        </p:blipFill>
        <p:spPr bwMode="auto">
          <a:xfrm>
            <a:off x="6172200" y="3951657"/>
            <a:ext cx="2971800" cy="2906343"/>
          </a:xfrm>
          <a:prstGeom prst="rect">
            <a:avLst/>
          </a:prstGeom>
          <a:noFill/>
        </p:spPr>
      </p:pic>
      <p:pic>
        <p:nvPicPr>
          <p:cNvPr id="38948" name="Picture 36" descr="http://t1.gstatic.com/images?q=tbn:ANd9GcTRPsLifcZsfZUa4IjGQBzyngKCA0BiiKpLdQNiEigCL8YPYC19"/>
          <p:cNvPicPr>
            <a:picLocks noChangeAspect="1" noChangeArrowheads="1"/>
          </p:cNvPicPr>
          <p:nvPr/>
        </p:nvPicPr>
        <p:blipFill>
          <a:blip r:embed="rId15" cstate="print"/>
          <a:srcRect/>
          <a:stretch>
            <a:fillRect/>
          </a:stretch>
        </p:blipFill>
        <p:spPr bwMode="auto">
          <a:xfrm>
            <a:off x="5105400" y="1143000"/>
            <a:ext cx="2581275" cy="1771651"/>
          </a:xfrm>
          <a:prstGeom prst="rect">
            <a:avLst/>
          </a:prstGeom>
          <a:noFill/>
        </p:spPr>
      </p:pic>
      <p:pic>
        <p:nvPicPr>
          <p:cNvPr id="38922" name="Picture 10" descr="http://t0.gstatic.com/images?q=tbn:ANd9GcTAJ6WRXmiNEP7zdEg8r664SN_OLB8A4AFaGCXKiCioXE7Ias2U"/>
          <p:cNvPicPr>
            <a:picLocks noChangeAspect="1" noChangeArrowheads="1"/>
          </p:cNvPicPr>
          <p:nvPr/>
        </p:nvPicPr>
        <p:blipFill>
          <a:blip r:embed="rId16" cstate="print"/>
          <a:srcRect/>
          <a:stretch>
            <a:fillRect/>
          </a:stretch>
        </p:blipFill>
        <p:spPr bwMode="auto">
          <a:xfrm>
            <a:off x="4191000" y="1676400"/>
            <a:ext cx="1619250" cy="2438401"/>
          </a:xfrm>
          <a:prstGeom prst="rect">
            <a:avLst/>
          </a:prstGeom>
          <a:noFill/>
        </p:spPr>
      </p:pic>
      <p:pic>
        <p:nvPicPr>
          <p:cNvPr id="38916" name="Picture 4" descr="http://t0.gstatic.com/images?q=tbn:ANd9GcT807Lf2_DikA98sfpcr4lSpckCVpOullE6x3dzGZ-KtS5_I9Qe"/>
          <p:cNvPicPr>
            <a:picLocks noChangeAspect="1" noChangeArrowheads="1"/>
          </p:cNvPicPr>
          <p:nvPr/>
        </p:nvPicPr>
        <p:blipFill>
          <a:blip r:embed="rId17" cstate="print"/>
          <a:srcRect/>
          <a:stretch>
            <a:fillRect/>
          </a:stretch>
        </p:blipFill>
        <p:spPr bwMode="auto">
          <a:xfrm>
            <a:off x="6400801" y="0"/>
            <a:ext cx="2743199" cy="2743199"/>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par>
                                <p:cTn id="8" presetID="10" presetClass="entr" presetSubtype="0" fill="hold" nodeType="withEffect">
                                  <p:stCondLst>
                                    <p:cond delay="0"/>
                                  </p:stCondLst>
                                  <p:childTnLst>
                                    <p:set>
                                      <p:cBhvr>
                                        <p:cTn id="9" dur="1" fill="hold">
                                          <p:stCondLst>
                                            <p:cond delay="0"/>
                                          </p:stCondLst>
                                        </p:cTn>
                                        <p:tgtEl>
                                          <p:spTgt spid="38924"/>
                                        </p:tgtEl>
                                        <p:attrNameLst>
                                          <p:attrName>style.visibility</p:attrName>
                                        </p:attrNameLst>
                                      </p:cBhvr>
                                      <p:to>
                                        <p:strVal val="visible"/>
                                      </p:to>
                                    </p:set>
                                    <p:animEffect transition="in" filter="fade">
                                      <p:cBhvr>
                                        <p:cTn id="10" dur="2000"/>
                                        <p:tgtEl>
                                          <p:spTgt spid="38924"/>
                                        </p:tgtEl>
                                      </p:cBhvr>
                                    </p:animEffect>
                                  </p:childTnLst>
                                </p:cTn>
                              </p:par>
                              <p:par>
                                <p:cTn id="11" presetID="10" presetClass="entr" presetSubtype="0" fill="hold" nodeType="withEffect">
                                  <p:stCondLst>
                                    <p:cond delay="0"/>
                                  </p:stCondLst>
                                  <p:childTnLst>
                                    <p:set>
                                      <p:cBhvr>
                                        <p:cTn id="12" dur="1" fill="hold">
                                          <p:stCondLst>
                                            <p:cond delay="0"/>
                                          </p:stCondLst>
                                        </p:cTn>
                                        <p:tgtEl>
                                          <p:spTgt spid="38930"/>
                                        </p:tgtEl>
                                        <p:attrNameLst>
                                          <p:attrName>style.visibility</p:attrName>
                                        </p:attrNameLst>
                                      </p:cBhvr>
                                      <p:to>
                                        <p:strVal val="visible"/>
                                      </p:to>
                                    </p:set>
                                    <p:animEffect transition="in" filter="fade">
                                      <p:cBhvr>
                                        <p:cTn id="13" dur="2000"/>
                                        <p:tgtEl>
                                          <p:spTgt spid="38930"/>
                                        </p:tgtEl>
                                      </p:cBhvr>
                                    </p:animEffect>
                                  </p:childTnLst>
                                </p:cTn>
                              </p:par>
                              <p:par>
                                <p:cTn id="14" presetID="10" presetClass="entr" presetSubtype="0" fill="hold" nodeType="withEffect">
                                  <p:stCondLst>
                                    <p:cond delay="0"/>
                                  </p:stCondLst>
                                  <p:childTnLst>
                                    <p:set>
                                      <p:cBhvr>
                                        <p:cTn id="15" dur="1" fill="hold">
                                          <p:stCondLst>
                                            <p:cond delay="0"/>
                                          </p:stCondLst>
                                        </p:cTn>
                                        <p:tgtEl>
                                          <p:spTgt spid="38932"/>
                                        </p:tgtEl>
                                        <p:attrNameLst>
                                          <p:attrName>style.visibility</p:attrName>
                                        </p:attrNameLst>
                                      </p:cBhvr>
                                      <p:to>
                                        <p:strVal val="visible"/>
                                      </p:to>
                                    </p:set>
                                    <p:animEffect transition="in" filter="fade">
                                      <p:cBhvr>
                                        <p:cTn id="16" dur="2000"/>
                                        <p:tgtEl>
                                          <p:spTgt spid="38932"/>
                                        </p:tgtEl>
                                      </p:cBhvr>
                                    </p:animEffect>
                                  </p:childTnLst>
                                </p:cTn>
                              </p:par>
                              <p:par>
                                <p:cTn id="17" presetID="10" presetClass="entr" presetSubtype="0" fill="hold" nodeType="withEffect">
                                  <p:stCondLst>
                                    <p:cond delay="0"/>
                                  </p:stCondLst>
                                  <p:childTnLst>
                                    <p:set>
                                      <p:cBhvr>
                                        <p:cTn id="18" dur="1" fill="hold">
                                          <p:stCondLst>
                                            <p:cond delay="0"/>
                                          </p:stCondLst>
                                        </p:cTn>
                                        <p:tgtEl>
                                          <p:spTgt spid="38936"/>
                                        </p:tgtEl>
                                        <p:attrNameLst>
                                          <p:attrName>style.visibility</p:attrName>
                                        </p:attrNameLst>
                                      </p:cBhvr>
                                      <p:to>
                                        <p:strVal val="visible"/>
                                      </p:to>
                                    </p:set>
                                    <p:animEffect transition="in" filter="fade">
                                      <p:cBhvr>
                                        <p:cTn id="19" dur="2000"/>
                                        <p:tgtEl>
                                          <p:spTgt spid="38936"/>
                                        </p:tgtEl>
                                      </p:cBhvr>
                                    </p:animEffect>
                                  </p:childTnLst>
                                </p:cTn>
                              </p:par>
                              <p:par>
                                <p:cTn id="20" presetID="10" presetClass="entr" presetSubtype="0" fill="hold" nodeType="withEffect">
                                  <p:stCondLst>
                                    <p:cond delay="0"/>
                                  </p:stCondLst>
                                  <p:childTnLst>
                                    <p:set>
                                      <p:cBhvr>
                                        <p:cTn id="21" dur="1" fill="hold">
                                          <p:stCondLst>
                                            <p:cond delay="0"/>
                                          </p:stCondLst>
                                        </p:cTn>
                                        <p:tgtEl>
                                          <p:spTgt spid="38946"/>
                                        </p:tgtEl>
                                        <p:attrNameLst>
                                          <p:attrName>style.visibility</p:attrName>
                                        </p:attrNameLst>
                                      </p:cBhvr>
                                      <p:to>
                                        <p:strVal val="visible"/>
                                      </p:to>
                                    </p:set>
                                    <p:animEffect transition="in" filter="fade">
                                      <p:cBhvr>
                                        <p:cTn id="22" dur="2000"/>
                                        <p:tgtEl>
                                          <p:spTgt spid="38946"/>
                                        </p:tgtEl>
                                      </p:cBhvr>
                                    </p:animEffect>
                                  </p:childTnLst>
                                </p:cTn>
                              </p:par>
                              <p:par>
                                <p:cTn id="23" presetID="10" presetClass="entr" presetSubtype="0" fill="hold" nodeType="withEffect">
                                  <p:stCondLst>
                                    <p:cond delay="0"/>
                                  </p:stCondLst>
                                  <p:childTnLst>
                                    <p:set>
                                      <p:cBhvr>
                                        <p:cTn id="24" dur="1" fill="hold">
                                          <p:stCondLst>
                                            <p:cond delay="0"/>
                                          </p:stCondLst>
                                        </p:cTn>
                                        <p:tgtEl>
                                          <p:spTgt spid="38918"/>
                                        </p:tgtEl>
                                        <p:attrNameLst>
                                          <p:attrName>style.visibility</p:attrName>
                                        </p:attrNameLst>
                                      </p:cBhvr>
                                      <p:to>
                                        <p:strVal val="visible"/>
                                      </p:to>
                                    </p:set>
                                    <p:animEffect transition="in" filter="fade">
                                      <p:cBhvr>
                                        <p:cTn id="25" dur="2000"/>
                                        <p:tgtEl>
                                          <p:spTgt spid="38918"/>
                                        </p:tgtEl>
                                      </p:cBhvr>
                                    </p:animEffect>
                                  </p:childTnLst>
                                </p:cTn>
                              </p:par>
                              <p:par>
                                <p:cTn id="26" presetID="10" presetClass="entr" presetSubtype="0" fill="hold" nodeType="withEffect">
                                  <p:stCondLst>
                                    <p:cond delay="0"/>
                                  </p:stCondLst>
                                  <p:childTnLst>
                                    <p:set>
                                      <p:cBhvr>
                                        <p:cTn id="27" dur="1" fill="hold">
                                          <p:stCondLst>
                                            <p:cond delay="0"/>
                                          </p:stCondLst>
                                        </p:cTn>
                                        <p:tgtEl>
                                          <p:spTgt spid="38944"/>
                                        </p:tgtEl>
                                        <p:attrNameLst>
                                          <p:attrName>style.visibility</p:attrName>
                                        </p:attrNameLst>
                                      </p:cBhvr>
                                      <p:to>
                                        <p:strVal val="visible"/>
                                      </p:to>
                                    </p:set>
                                    <p:animEffect transition="in" filter="fade">
                                      <p:cBhvr>
                                        <p:cTn id="28" dur="2000"/>
                                        <p:tgtEl>
                                          <p:spTgt spid="38944"/>
                                        </p:tgtEl>
                                      </p:cBhvr>
                                    </p:animEffect>
                                  </p:childTnLst>
                                </p:cTn>
                              </p:par>
                              <p:par>
                                <p:cTn id="29" presetID="10" presetClass="entr" presetSubtype="0" fill="hold" nodeType="withEffect">
                                  <p:stCondLst>
                                    <p:cond delay="0"/>
                                  </p:stCondLst>
                                  <p:childTnLst>
                                    <p:set>
                                      <p:cBhvr>
                                        <p:cTn id="30" dur="1" fill="hold">
                                          <p:stCondLst>
                                            <p:cond delay="0"/>
                                          </p:stCondLst>
                                        </p:cTn>
                                        <p:tgtEl>
                                          <p:spTgt spid="38926"/>
                                        </p:tgtEl>
                                        <p:attrNameLst>
                                          <p:attrName>style.visibility</p:attrName>
                                        </p:attrNameLst>
                                      </p:cBhvr>
                                      <p:to>
                                        <p:strVal val="visible"/>
                                      </p:to>
                                    </p:set>
                                    <p:animEffect transition="in" filter="fade">
                                      <p:cBhvr>
                                        <p:cTn id="31" dur="2000"/>
                                        <p:tgtEl>
                                          <p:spTgt spid="38926"/>
                                        </p:tgtEl>
                                      </p:cBhvr>
                                    </p:animEffect>
                                  </p:childTnLst>
                                </p:cTn>
                              </p:par>
                              <p:par>
                                <p:cTn id="32" presetID="10" presetClass="entr" presetSubtype="0" fill="hold" nodeType="withEffect">
                                  <p:stCondLst>
                                    <p:cond delay="0"/>
                                  </p:stCondLst>
                                  <p:childTnLst>
                                    <p:set>
                                      <p:cBhvr>
                                        <p:cTn id="33" dur="1" fill="hold">
                                          <p:stCondLst>
                                            <p:cond delay="0"/>
                                          </p:stCondLst>
                                        </p:cTn>
                                        <p:tgtEl>
                                          <p:spTgt spid="38928"/>
                                        </p:tgtEl>
                                        <p:attrNameLst>
                                          <p:attrName>style.visibility</p:attrName>
                                        </p:attrNameLst>
                                      </p:cBhvr>
                                      <p:to>
                                        <p:strVal val="visible"/>
                                      </p:to>
                                    </p:set>
                                    <p:animEffect transition="in" filter="fade">
                                      <p:cBhvr>
                                        <p:cTn id="34" dur="2000"/>
                                        <p:tgtEl>
                                          <p:spTgt spid="38928"/>
                                        </p:tgtEl>
                                      </p:cBhvr>
                                    </p:animEffect>
                                  </p:childTnLst>
                                </p:cTn>
                              </p:par>
                              <p:par>
                                <p:cTn id="35" presetID="10" presetClass="entr" presetSubtype="0" fill="hold" nodeType="withEffect">
                                  <p:stCondLst>
                                    <p:cond delay="0"/>
                                  </p:stCondLst>
                                  <p:childTnLst>
                                    <p:set>
                                      <p:cBhvr>
                                        <p:cTn id="36" dur="1" fill="hold">
                                          <p:stCondLst>
                                            <p:cond delay="0"/>
                                          </p:stCondLst>
                                        </p:cTn>
                                        <p:tgtEl>
                                          <p:spTgt spid="38920"/>
                                        </p:tgtEl>
                                        <p:attrNameLst>
                                          <p:attrName>style.visibility</p:attrName>
                                        </p:attrNameLst>
                                      </p:cBhvr>
                                      <p:to>
                                        <p:strVal val="visible"/>
                                      </p:to>
                                    </p:set>
                                    <p:animEffect transition="in" filter="fade">
                                      <p:cBhvr>
                                        <p:cTn id="37" dur="2000"/>
                                        <p:tgtEl>
                                          <p:spTgt spid="38920"/>
                                        </p:tgtEl>
                                      </p:cBhvr>
                                    </p:animEffect>
                                  </p:childTnLst>
                                </p:cTn>
                              </p:par>
                              <p:par>
                                <p:cTn id="38" presetID="10" presetClass="entr" presetSubtype="0" fill="hold" nodeType="withEffect">
                                  <p:stCondLst>
                                    <p:cond delay="0"/>
                                  </p:stCondLst>
                                  <p:childTnLst>
                                    <p:set>
                                      <p:cBhvr>
                                        <p:cTn id="39" dur="1" fill="hold">
                                          <p:stCondLst>
                                            <p:cond delay="0"/>
                                          </p:stCondLst>
                                        </p:cTn>
                                        <p:tgtEl>
                                          <p:spTgt spid="38948"/>
                                        </p:tgtEl>
                                        <p:attrNameLst>
                                          <p:attrName>style.visibility</p:attrName>
                                        </p:attrNameLst>
                                      </p:cBhvr>
                                      <p:to>
                                        <p:strVal val="visible"/>
                                      </p:to>
                                    </p:set>
                                    <p:animEffect transition="in" filter="fade">
                                      <p:cBhvr>
                                        <p:cTn id="40" dur="2000"/>
                                        <p:tgtEl>
                                          <p:spTgt spid="38948"/>
                                        </p:tgtEl>
                                      </p:cBhvr>
                                    </p:animEffect>
                                  </p:childTnLst>
                                </p:cTn>
                              </p:par>
                              <p:par>
                                <p:cTn id="41" presetID="10" presetClass="entr" presetSubtype="0" fill="hold" nodeType="withEffect">
                                  <p:stCondLst>
                                    <p:cond delay="0"/>
                                  </p:stCondLst>
                                  <p:childTnLst>
                                    <p:set>
                                      <p:cBhvr>
                                        <p:cTn id="42" dur="1" fill="hold">
                                          <p:stCondLst>
                                            <p:cond delay="0"/>
                                          </p:stCondLst>
                                        </p:cTn>
                                        <p:tgtEl>
                                          <p:spTgt spid="38922"/>
                                        </p:tgtEl>
                                        <p:attrNameLst>
                                          <p:attrName>style.visibility</p:attrName>
                                        </p:attrNameLst>
                                      </p:cBhvr>
                                      <p:to>
                                        <p:strVal val="visible"/>
                                      </p:to>
                                    </p:set>
                                    <p:animEffect transition="in" filter="fade">
                                      <p:cBhvr>
                                        <p:cTn id="43" dur="2000"/>
                                        <p:tgtEl>
                                          <p:spTgt spid="38922"/>
                                        </p:tgtEl>
                                      </p:cBhvr>
                                    </p:animEffect>
                                  </p:childTnLst>
                                </p:cTn>
                              </p:par>
                              <p:par>
                                <p:cTn id="44" presetID="10" presetClass="entr" presetSubtype="0" fill="hold" nodeType="withEffect">
                                  <p:stCondLst>
                                    <p:cond delay="0"/>
                                  </p:stCondLst>
                                  <p:childTnLst>
                                    <p:set>
                                      <p:cBhvr>
                                        <p:cTn id="45" dur="1" fill="hold">
                                          <p:stCondLst>
                                            <p:cond delay="0"/>
                                          </p:stCondLst>
                                        </p:cTn>
                                        <p:tgtEl>
                                          <p:spTgt spid="38916"/>
                                        </p:tgtEl>
                                        <p:attrNameLst>
                                          <p:attrName>style.visibility</p:attrName>
                                        </p:attrNameLst>
                                      </p:cBhvr>
                                      <p:to>
                                        <p:strVal val="visible"/>
                                      </p:to>
                                    </p:set>
                                    <p:animEffect transition="in" filter="fade">
                                      <p:cBhvr>
                                        <p:cTn id="46" dur="20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Criminal Activity and Propaganda</a:t>
            </a:r>
          </a:p>
        </p:txBody>
      </p:sp>
      <p:sp>
        <p:nvSpPr>
          <p:cNvPr id="3" name="Content Placeholder 2"/>
          <p:cNvSpPr>
            <a:spLocks noGrp="1"/>
          </p:cNvSpPr>
          <p:nvPr>
            <p:ph idx="1"/>
          </p:nvPr>
        </p:nvSpPr>
        <p:spPr/>
        <p:txBody>
          <a:bodyPr>
            <a:normAutofit lnSpcReduction="10000"/>
          </a:bodyPr>
          <a:lstStyle/>
          <a:p>
            <a:r>
              <a:rPr lang="en-US" dirty="0" smtClean="0"/>
              <a:t>The Revolutionary United Front (RUF) </a:t>
            </a:r>
          </a:p>
          <a:p>
            <a:pPr lvl="1"/>
            <a:r>
              <a:rPr lang="en-US" dirty="0" smtClean="0"/>
              <a:t>Funds gained from illegal diamond trade</a:t>
            </a:r>
          </a:p>
          <a:p>
            <a:pPr lvl="2"/>
            <a:r>
              <a:rPr lang="en-US" dirty="0" smtClean="0"/>
              <a:t>weapons and ammunition</a:t>
            </a:r>
          </a:p>
          <a:p>
            <a:pPr lvl="1"/>
            <a:r>
              <a:rPr lang="en-US" dirty="0" smtClean="0"/>
              <a:t>Control of mining districts </a:t>
            </a:r>
          </a:p>
          <a:p>
            <a:pPr lvl="2"/>
            <a:r>
              <a:rPr lang="en-US" dirty="0" smtClean="0"/>
              <a:t>Sold illicit diamonds to private customers</a:t>
            </a:r>
          </a:p>
          <a:p>
            <a:pPr lvl="3"/>
            <a:r>
              <a:rPr lang="en-US" dirty="0" smtClean="0"/>
              <a:t>Conflict or “blood” diamonds</a:t>
            </a:r>
          </a:p>
          <a:p>
            <a:pPr lvl="1"/>
            <a:r>
              <a:rPr lang="en-US" dirty="0" smtClean="0"/>
              <a:t>Exploitation of child soldiers.</a:t>
            </a:r>
          </a:p>
          <a:p>
            <a:pPr lvl="2"/>
            <a:r>
              <a:rPr lang="en-US" dirty="0" smtClean="0"/>
              <a:t>5,400 children forced to fight in Sierra Leone </a:t>
            </a:r>
          </a:p>
          <a:p>
            <a:pPr lvl="2"/>
            <a:r>
              <a:rPr lang="en-US" dirty="0" smtClean="0"/>
              <a:t>Atrocities in battle</a:t>
            </a:r>
          </a:p>
          <a:p>
            <a:pPr lvl="1"/>
            <a:r>
              <a:rPr lang="en-US" dirty="0" smtClean="0"/>
              <a:t>RUF tainted Africa’s diamond industry </a:t>
            </a:r>
            <a:endParaRPr lang="en-US" dirty="0"/>
          </a:p>
        </p:txBody>
      </p:sp>
      <p:pic>
        <p:nvPicPr>
          <p:cNvPr id="4" name="Picture 22" descr="http://t1.gstatic.com/images?q=tbn:ANd9GcRo2hDt8oXxiLrkqYByoE-efLi9R6Yfb7XWlLx6lWjW11cKp1MVrw"/>
          <p:cNvPicPr>
            <a:picLocks noChangeAspect="1" noChangeArrowheads="1"/>
          </p:cNvPicPr>
          <p:nvPr/>
        </p:nvPicPr>
        <p:blipFill>
          <a:blip r:embed="rId3" cstate="print"/>
          <a:srcRect/>
          <a:stretch>
            <a:fillRect/>
          </a:stretch>
        </p:blipFill>
        <p:spPr bwMode="auto">
          <a:xfrm>
            <a:off x="7010400" y="2971800"/>
            <a:ext cx="1835888" cy="12192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Somali Civil War</a:t>
            </a:r>
            <a:endParaRPr lang="en-US" dirty="0"/>
          </a:p>
        </p:txBody>
      </p:sp>
      <p:sp>
        <p:nvSpPr>
          <p:cNvPr id="3" name="Content Placeholder 2"/>
          <p:cNvSpPr>
            <a:spLocks noGrp="1"/>
          </p:cNvSpPr>
          <p:nvPr>
            <p:ph idx="1"/>
          </p:nvPr>
        </p:nvSpPr>
        <p:spPr/>
        <p:txBody>
          <a:bodyPr/>
          <a:lstStyle/>
          <a:p>
            <a:r>
              <a:rPr lang="en-US" dirty="0" smtClean="0"/>
              <a:t>Began on January 26</a:t>
            </a:r>
            <a:r>
              <a:rPr lang="en-US" baseline="30000" dirty="0" smtClean="0"/>
              <a:t>th</a:t>
            </a:r>
            <a:r>
              <a:rPr lang="en-US" dirty="0" smtClean="0"/>
              <a:t>, 1991</a:t>
            </a:r>
          </a:p>
          <a:p>
            <a:r>
              <a:rPr lang="en-US" dirty="0" smtClean="0"/>
              <a:t>Two major clan-based armed opposition groups</a:t>
            </a:r>
          </a:p>
          <a:p>
            <a:pPr lvl="1"/>
            <a:r>
              <a:rPr lang="en-US" dirty="0" smtClean="0"/>
              <a:t>The </a:t>
            </a:r>
            <a:r>
              <a:rPr lang="en-US" dirty="0" err="1" smtClean="0"/>
              <a:t>Samaal</a:t>
            </a:r>
            <a:r>
              <a:rPr lang="en-US" dirty="0" smtClean="0"/>
              <a:t> Clan </a:t>
            </a:r>
          </a:p>
          <a:p>
            <a:pPr lvl="1"/>
            <a:r>
              <a:rPr lang="en-US" dirty="0" smtClean="0"/>
              <a:t>The Saab Clan.</a:t>
            </a:r>
          </a:p>
          <a:p>
            <a:pPr lvl="1"/>
            <a:r>
              <a:rPr lang="en-US" dirty="0" smtClean="0"/>
              <a:t>Formed coalition to overthrow  the government</a:t>
            </a:r>
          </a:p>
          <a:p>
            <a:r>
              <a:rPr lang="en-US" dirty="0" smtClean="0"/>
              <a:t>Fueled by long standing ethnic grudges among citizens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11000" r="-11000"/>
          </a:stretch>
        </a:blipFill>
        <a:effectLst/>
      </p:bgPr>
    </p:bg>
    <p:spTree>
      <p:nvGrpSpPr>
        <p:cNvPr id="1" name=""/>
        <p:cNvGrpSpPr/>
        <p:nvPr/>
      </p:nvGrpSpPr>
      <p:grpSpPr>
        <a:xfrm>
          <a:off x="0" y="0"/>
          <a:ext cx="0" cy="0"/>
          <a:chOff x="0" y="0"/>
          <a:chExt cx="0" cy="0"/>
        </a:xfrm>
      </p:grpSpPr>
      <p:pic>
        <p:nvPicPr>
          <p:cNvPr id="56334" name="Picture 14" descr="http://t3.gstatic.com/images?q=tbn:ANd9GcSfAWpJADL3b9nznxROv54x00ODNjmh-TXm-LfR90Fl6SwLZeOS"/>
          <p:cNvPicPr>
            <a:picLocks noChangeAspect="1" noChangeArrowheads="1"/>
          </p:cNvPicPr>
          <p:nvPr/>
        </p:nvPicPr>
        <p:blipFill>
          <a:blip r:embed="rId4" cstate="print"/>
          <a:srcRect/>
          <a:stretch>
            <a:fillRect/>
          </a:stretch>
        </p:blipFill>
        <p:spPr bwMode="auto">
          <a:xfrm>
            <a:off x="3200400" y="3505200"/>
            <a:ext cx="2667000" cy="1714501"/>
          </a:xfrm>
          <a:prstGeom prst="rect">
            <a:avLst/>
          </a:prstGeom>
          <a:ln w="88900" cap="sq" cmpd="thickThin">
            <a:solidFill>
              <a:srgbClr val="000000"/>
            </a:solidFill>
            <a:prstDash val="solid"/>
            <a:miter lim="800000"/>
          </a:ln>
          <a:effectLst>
            <a:innerShdw blurRad="76200">
              <a:srgbClr val="000000"/>
            </a:innerShdw>
          </a:effec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2514600"/>
            <a:ext cx="8229600" cy="4625609"/>
          </a:xfrm>
        </p:spPr>
        <p:txBody>
          <a:bodyPr/>
          <a:lstStyle/>
          <a:p>
            <a:endParaRPr lang="en-US" dirty="0"/>
          </a:p>
        </p:txBody>
      </p:sp>
      <p:pic>
        <p:nvPicPr>
          <p:cNvPr id="56324" name="Picture 4" descr="http://t1.gstatic.com/images?q=tbn:ANd9GcTYMpOwFLX2ErADU9iEyhkPS_WPZlBrN4RP9v9Bw8QmDMhAp63gCA"/>
          <p:cNvPicPr>
            <a:picLocks noChangeAspect="1" noChangeArrowheads="1"/>
          </p:cNvPicPr>
          <p:nvPr/>
        </p:nvPicPr>
        <p:blipFill>
          <a:blip r:embed="rId5" cstate="print"/>
          <a:srcRect/>
          <a:stretch>
            <a:fillRect/>
          </a:stretch>
        </p:blipFill>
        <p:spPr bwMode="auto">
          <a:xfrm>
            <a:off x="2362200" y="228600"/>
            <a:ext cx="2209800" cy="3198716"/>
          </a:xfrm>
          <a:prstGeom prst="rect">
            <a:avLst/>
          </a:prstGeom>
          <a:ln w="88900" cap="sq" cmpd="thickThin">
            <a:solidFill>
              <a:srgbClr val="000000"/>
            </a:solidFill>
            <a:prstDash val="solid"/>
            <a:miter lim="800000"/>
          </a:ln>
          <a:effectLst>
            <a:innerShdw blurRad="76200">
              <a:srgbClr val="000000"/>
            </a:innerShdw>
          </a:effectLst>
        </p:spPr>
      </p:pic>
      <p:pic>
        <p:nvPicPr>
          <p:cNvPr id="56326" name="Picture 6" descr="http://t3.gstatic.com/images?q=tbn:ANd9GcTJDCkXlrhy9S17An4pkztoMtE_htaoGiUn7RHHh4TcuHrbZ8j8qA"/>
          <p:cNvPicPr>
            <a:picLocks noChangeAspect="1" noChangeArrowheads="1"/>
          </p:cNvPicPr>
          <p:nvPr/>
        </p:nvPicPr>
        <p:blipFill>
          <a:blip r:embed="rId6" cstate="print"/>
          <a:srcRect/>
          <a:stretch>
            <a:fillRect/>
          </a:stretch>
        </p:blipFill>
        <p:spPr bwMode="auto">
          <a:xfrm>
            <a:off x="4876800" y="228600"/>
            <a:ext cx="3874008" cy="2362200"/>
          </a:xfrm>
          <a:prstGeom prst="rect">
            <a:avLst/>
          </a:prstGeom>
          <a:ln w="88900" cap="sq" cmpd="thickThin">
            <a:solidFill>
              <a:srgbClr val="000000"/>
            </a:solidFill>
            <a:prstDash val="solid"/>
            <a:miter lim="800000"/>
          </a:ln>
          <a:effectLst>
            <a:innerShdw blurRad="76200">
              <a:srgbClr val="000000"/>
            </a:innerShdw>
          </a:effectLst>
        </p:spPr>
      </p:pic>
      <p:pic>
        <p:nvPicPr>
          <p:cNvPr id="56322" name="Picture 2" descr="http://upload.wikimedia.org/wikipedia/en/7/79/Somalian10ef5-1.jpg">
            <a:hlinkClick r:id="rId7"/>
          </p:cNvPr>
          <p:cNvPicPr>
            <a:picLocks noChangeAspect="1" noChangeArrowheads="1"/>
          </p:cNvPicPr>
          <p:nvPr/>
        </p:nvPicPr>
        <p:blipFill>
          <a:blip r:embed="rId8" cstate="print"/>
          <a:srcRect/>
          <a:stretch>
            <a:fillRect/>
          </a:stretch>
        </p:blipFill>
        <p:spPr bwMode="auto">
          <a:xfrm>
            <a:off x="228600" y="228600"/>
            <a:ext cx="1828800" cy="2657476"/>
          </a:xfrm>
          <a:prstGeom prst="rect">
            <a:avLst/>
          </a:prstGeom>
          <a:ln w="88900" cap="sq" cmpd="thickThin">
            <a:solidFill>
              <a:srgbClr val="000000"/>
            </a:solidFill>
            <a:prstDash val="solid"/>
            <a:miter lim="800000"/>
          </a:ln>
          <a:effectLst>
            <a:innerShdw blurRad="76200">
              <a:srgbClr val="000000"/>
            </a:innerShdw>
          </a:effectLst>
        </p:spPr>
      </p:pic>
      <p:pic>
        <p:nvPicPr>
          <p:cNvPr id="56328" name="Picture 8" descr="http://t2.gstatic.com/images?q=tbn:ANd9GcQUaheVEbj1jx7tenCv-f1sxGP1gXbmi7yEZBIdt4MZJnpQtDYr"/>
          <p:cNvPicPr>
            <a:picLocks noChangeAspect="1" noChangeArrowheads="1"/>
          </p:cNvPicPr>
          <p:nvPr/>
        </p:nvPicPr>
        <p:blipFill>
          <a:blip r:embed="rId9" cstate="print"/>
          <a:srcRect/>
          <a:stretch>
            <a:fillRect/>
          </a:stretch>
        </p:blipFill>
        <p:spPr bwMode="auto">
          <a:xfrm>
            <a:off x="228600" y="3657600"/>
            <a:ext cx="2466975" cy="1847851"/>
          </a:xfrm>
          <a:prstGeom prst="rect">
            <a:avLst/>
          </a:prstGeom>
          <a:ln w="88900" cap="sq" cmpd="thickThin">
            <a:solidFill>
              <a:srgbClr val="000000"/>
            </a:solidFill>
            <a:prstDash val="solid"/>
            <a:miter lim="800000"/>
          </a:ln>
          <a:effectLst>
            <a:innerShdw blurRad="76200">
              <a:srgbClr val="000000"/>
            </a:innerShdw>
          </a:effectLst>
        </p:spPr>
      </p:pic>
      <p:pic>
        <p:nvPicPr>
          <p:cNvPr id="56330" name="Picture 10" descr="http://t1.gstatic.com/images?q=tbn:ANd9GcRXfgDUS50PiwJLZqCnnjOnEDrQ8klezklfavApoEfqeu-4NPRH"/>
          <p:cNvPicPr>
            <a:picLocks noChangeAspect="1" noChangeArrowheads="1"/>
          </p:cNvPicPr>
          <p:nvPr/>
        </p:nvPicPr>
        <p:blipFill>
          <a:blip r:embed="rId10" cstate="print"/>
          <a:srcRect/>
          <a:stretch>
            <a:fillRect/>
          </a:stretch>
        </p:blipFill>
        <p:spPr bwMode="auto">
          <a:xfrm>
            <a:off x="6096000" y="3200400"/>
            <a:ext cx="3357119" cy="2514600"/>
          </a:xfrm>
          <a:prstGeom prst="rect">
            <a:avLst/>
          </a:prstGeom>
          <a:ln w="88900" cap="sq" cmpd="thickThin">
            <a:solidFill>
              <a:srgbClr val="000000"/>
            </a:solidFill>
            <a:prstDash val="solid"/>
            <a:miter lim="800000"/>
          </a:ln>
          <a:effectLst>
            <a:innerShdw blurRad="76200">
              <a:srgbClr val="000000"/>
            </a:innerShdw>
          </a:effectLst>
        </p:spPr>
      </p:pic>
      <p:pic>
        <p:nvPicPr>
          <p:cNvPr id="56332" name="Picture 12" descr="http://t2.gstatic.com/images?q=tbn:ANd9GcT35bsDoaNHa20i4X_x_idn3ATDCKZu8oV0onJMJ0Mc44CltQjkSQ"/>
          <p:cNvPicPr>
            <a:picLocks noChangeAspect="1" noChangeArrowheads="1"/>
          </p:cNvPicPr>
          <p:nvPr/>
        </p:nvPicPr>
        <p:blipFill>
          <a:blip r:embed="rId11" cstate="print"/>
          <a:srcRect/>
          <a:stretch>
            <a:fillRect/>
          </a:stretch>
        </p:blipFill>
        <p:spPr bwMode="auto">
          <a:xfrm>
            <a:off x="2438400" y="5114924"/>
            <a:ext cx="2619375" cy="174307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10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324"/>
                                        </p:tgtEl>
                                        <p:attrNameLst>
                                          <p:attrName>style.visibility</p:attrName>
                                        </p:attrNameLst>
                                      </p:cBhvr>
                                      <p:to>
                                        <p:strVal val="visible"/>
                                      </p:to>
                                    </p:set>
                                    <p:animEffect transition="in" filter="fade">
                                      <p:cBhvr>
                                        <p:cTn id="12" dur="1000"/>
                                        <p:tgtEl>
                                          <p:spTgt spid="563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6326"/>
                                        </p:tgtEl>
                                        <p:attrNameLst>
                                          <p:attrName>style.visibility</p:attrName>
                                        </p:attrNameLst>
                                      </p:cBhvr>
                                      <p:to>
                                        <p:strVal val="visible"/>
                                      </p:to>
                                    </p:set>
                                    <p:animEffect transition="in" filter="fade">
                                      <p:cBhvr>
                                        <p:cTn id="17" dur="1000"/>
                                        <p:tgtEl>
                                          <p:spTgt spid="5632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6328"/>
                                        </p:tgtEl>
                                        <p:attrNameLst>
                                          <p:attrName>style.visibility</p:attrName>
                                        </p:attrNameLst>
                                      </p:cBhvr>
                                      <p:to>
                                        <p:strVal val="visible"/>
                                      </p:to>
                                    </p:set>
                                    <p:anim calcmode="lin" valueType="num">
                                      <p:cBhvr additive="base">
                                        <p:cTn id="22" dur="500" fill="hold"/>
                                        <p:tgtEl>
                                          <p:spTgt spid="56328"/>
                                        </p:tgtEl>
                                        <p:attrNameLst>
                                          <p:attrName>ppt_x</p:attrName>
                                        </p:attrNameLst>
                                      </p:cBhvr>
                                      <p:tavLst>
                                        <p:tav tm="0">
                                          <p:val>
                                            <p:strVal val="#ppt_x"/>
                                          </p:val>
                                        </p:tav>
                                        <p:tav tm="100000">
                                          <p:val>
                                            <p:strVal val="#ppt_x"/>
                                          </p:val>
                                        </p:tav>
                                      </p:tavLst>
                                    </p:anim>
                                    <p:anim calcmode="lin" valueType="num">
                                      <p:cBhvr additive="base">
                                        <p:cTn id="23" dur="500" fill="hold"/>
                                        <p:tgtEl>
                                          <p:spTgt spid="5632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56334"/>
                                        </p:tgtEl>
                                        <p:attrNameLst>
                                          <p:attrName>style.visibility</p:attrName>
                                        </p:attrNameLst>
                                      </p:cBhvr>
                                      <p:to>
                                        <p:strVal val="visible"/>
                                      </p:to>
                                    </p:set>
                                    <p:anim calcmode="lin" valueType="num">
                                      <p:cBhvr additive="base">
                                        <p:cTn id="28" dur="500" fill="hold"/>
                                        <p:tgtEl>
                                          <p:spTgt spid="56334"/>
                                        </p:tgtEl>
                                        <p:attrNameLst>
                                          <p:attrName>ppt_x</p:attrName>
                                        </p:attrNameLst>
                                      </p:cBhvr>
                                      <p:tavLst>
                                        <p:tav tm="0">
                                          <p:val>
                                            <p:strVal val="#ppt_x"/>
                                          </p:val>
                                        </p:tav>
                                        <p:tav tm="100000">
                                          <p:val>
                                            <p:strVal val="#ppt_x"/>
                                          </p:val>
                                        </p:tav>
                                      </p:tavLst>
                                    </p:anim>
                                    <p:anim calcmode="lin" valueType="num">
                                      <p:cBhvr additive="base">
                                        <p:cTn id="29" dur="500" fill="hold"/>
                                        <p:tgtEl>
                                          <p:spTgt spid="5633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56330"/>
                                        </p:tgtEl>
                                        <p:attrNameLst>
                                          <p:attrName>style.visibility</p:attrName>
                                        </p:attrNameLst>
                                      </p:cBhvr>
                                      <p:to>
                                        <p:strVal val="visible"/>
                                      </p:to>
                                    </p:set>
                                    <p:anim calcmode="lin" valueType="num">
                                      <p:cBhvr additive="base">
                                        <p:cTn id="34" dur="500" fill="hold"/>
                                        <p:tgtEl>
                                          <p:spTgt spid="56330"/>
                                        </p:tgtEl>
                                        <p:attrNameLst>
                                          <p:attrName>ppt_x</p:attrName>
                                        </p:attrNameLst>
                                      </p:cBhvr>
                                      <p:tavLst>
                                        <p:tav tm="0">
                                          <p:val>
                                            <p:strVal val="#ppt_x"/>
                                          </p:val>
                                        </p:tav>
                                        <p:tav tm="100000">
                                          <p:val>
                                            <p:strVal val="#ppt_x"/>
                                          </p:val>
                                        </p:tav>
                                      </p:tavLst>
                                    </p:anim>
                                    <p:anim calcmode="lin" valueType="num">
                                      <p:cBhvr additive="base">
                                        <p:cTn id="35" dur="500" fill="hold"/>
                                        <p:tgtEl>
                                          <p:spTgt spid="5633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56332"/>
                                        </p:tgtEl>
                                        <p:attrNameLst>
                                          <p:attrName>style.visibility</p:attrName>
                                        </p:attrNameLst>
                                      </p:cBhvr>
                                      <p:to>
                                        <p:strVal val="visible"/>
                                      </p:to>
                                    </p:set>
                                    <p:anim calcmode="lin" valueType="num">
                                      <p:cBhvr additive="base">
                                        <p:cTn id="40" dur="500" fill="hold"/>
                                        <p:tgtEl>
                                          <p:spTgt spid="56332"/>
                                        </p:tgtEl>
                                        <p:attrNameLst>
                                          <p:attrName>ppt_x</p:attrName>
                                        </p:attrNameLst>
                                      </p:cBhvr>
                                      <p:tavLst>
                                        <p:tav tm="0">
                                          <p:val>
                                            <p:strVal val="#ppt_x"/>
                                          </p:val>
                                        </p:tav>
                                        <p:tav tm="100000">
                                          <p:val>
                                            <p:strVal val="#ppt_x"/>
                                          </p:val>
                                        </p:tav>
                                      </p:tavLst>
                                    </p:anim>
                                    <p:anim calcmode="lin" valueType="num">
                                      <p:cBhvr additive="base">
                                        <p:cTn id="41" dur="500" fill="hold"/>
                                        <p:tgtEl>
                                          <p:spTgt spid="563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Ethnic- influenced Conflict Among Citizens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Transitional Federal Government (TFG)</a:t>
            </a:r>
          </a:p>
          <a:p>
            <a:pPr lvl="1"/>
            <a:r>
              <a:rPr lang="en-US" dirty="0" smtClean="0"/>
              <a:t>Formed in 2004</a:t>
            </a:r>
          </a:p>
          <a:p>
            <a:pPr lvl="1"/>
            <a:r>
              <a:rPr lang="en-US" dirty="0" smtClean="0"/>
              <a:t>Clan-based factions  came together</a:t>
            </a:r>
          </a:p>
          <a:p>
            <a:r>
              <a:rPr lang="en-US" dirty="0" smtClean="0"/>
              <a:t>Control of Somalia’s southern conflict zones </a:t>
            </a:r>
          </a:p>
          <a:p>
            <a:pPr lvl="1"/>
            <a:r>
              <a:rPr lang="en-US" dirty="0" smtClean="0"/>
              <a:t>2006- TFG and Ethiopian troops</a:t>
            </a:r>
          </a:p>
          <a:p>
            <a:pPr lvl="1"/>
            <a:r>
              <a:rPr lang="en-US" dirty="0" smtClean="0"/>
              <a:t>Took  power from Islamic Courts Union (ICU)</a:t>
            </a:r>
          </a:p>
          <a:p>
            <a:r>
              <a:rPr lang="en-US" dirty="0" smtClean="0"/>
              <a:t>ICU broke into more radical groups</a:t>
            </a:r>
          </a:p>
          <a:p>
            <a:pPr lvl="1"/>
            <a:r>
              <a:rPr lang="en-US" dirty="0" smtClean="0"/>
              <a:t>Al-</a:t>
            </a:r>
            <a:r>
              <a:rPr lang="en-US" dirty="0" err="1" smtClean="0"/>
              <a:t>Shabaab</a:t>
            </a:r>
            <a:endParaRPr lang="en-US" dirty="0" smtClean="0"/>
          </a:p>
          <a:p>
            <a:pPr lvl="2"/>
            <a:r>
              <a:rPr lang="en-US" dirty="0" smtClean="0"/>
              <a:t>Fights for control of Southern region of Somalia </a:t>
            </a:r>
          </a:p>
          <a:p>
            <a:pPr lvl="2"/>
            <a:r>
              <a:rPr lang="en-US" dirty="0" smtClean="0"/>
              <a:t>Ethnically focused clan-based fighting occurs</a:t>
            </a:r>
          </a:p>
          <a:p>
            <a:endParaRPr lang="en-US" dirty="0"/>
          </a:p>
        </p:txBody>
      </p:sp>
      <p:pic>
        <p:nvPicPr>
          <p:cNvPr id="45058" name="Picture 2" descr="ShababFlag.svg">
            <a:hlinkClick r:id="rId3"/>
          </p:cNvPr>
          <p:cNvPicPr>
            <a:picLocks noChangeAspect="1" noChangeArrowheads="1"/>
          </p:cNvPicPr>
          <p:nvPr/>
        </p:nvPicPr>
        <p:blipFill>
          <a:blip r:embed="rId4" cstate="print"/>
          <a:srcRect/>
          <a:stretch>
            <a:fillRect/>
          </a:stretch>
        </p:blipFill>
        <p:spPr bwMode="auto">
          <a:xfrm>
            <a:off x="7239000" y="5028818"/>
            <a:ext cx="1676400" cy="1114807"/>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Similarities Between Civil Conflicts</a:t>
            </a:r>
            <a:endParaRPr lang="en-US" dirty="0"/>
          </a:p>
        </p:txBody>
      </p:sp>
      <p:sp>
        <p:nvSpPr>
          <p:cNvPr id="3" name="Content Placeholder 2"/>
          <p:cNvSpPr>
            <a:spLocks noGrp="1"/>
          </p:cNvSpPr>
          <p:nvPr>
            <p:ph idx="1"/>
          </p:nvPr>
        </p:nvSpPr>
        <p:spPr>
          <a:xfrm>
            <a:off x="457200" y="1775191"/>
            <a:ext cx="8229600" cy="4778009"/>
          </a:xfrm>
        </p:spPr>
        <p:txBody>
          <a:bodyPr>
            <a:normAutofit fontScale="77500" lnSpcReduction="20000"/>
          </a:bodyPr>
          <a:lstStyle/>
          <a:p>
            <a:r>
              <a:rPr lang="en-US" dirty="0" smtClean="0"/>
              <a:t>Civil conflicts of Somalia and Sierra Leone </a:t>
            </a:r>
          </a:p>
          <a:p>
            <a:pPr lvl="1"/>
            <a:r>
              <a:rPr lang="en-US" dirty="0" smtClean="0"/>
              <a:t>Both  caused by: </a:t>
            </a:r>
          </a:p>
          <a:p>
            <a:pPr lvl="2"/>
            <a:r>
              <a:rPr lang="en-US" dirty="0" smtClean="0"/>
              <a:t>Corruption</a:t>
            </a:r>
          </a:p>
          <a:p>
            <a:pPr lvl="2"/>
            <a:r>
              <a:rPr lang="en-US" dirty="0" smtClean="0"/>
              <a:t>Poor developing economy </a:t>
            </a:r>
          </a:p>
          <a:p>
            <a:pPr lvl="2"/>
            <a:r>
              <a:rPr lang="en-US" dirty="0" smtClean="0"/>
              <a:t>Poorly managed foreign involvement.</a:t>
            </a:r>
          </a:p>
          <a:p>
            <a:r>
              <a:rPr lang="en-US" dirty="0" smtClean="0"/>
              <a:t>National Provisional Ruling Council (NPRC) and Executive Outcomes</a:t>
            </a:r>
          </a:p>
          <a:p>
            <a:pPr lvl="1"/>
            <a:r>
              <a:rPr lang="en-US" dirty="0" smtClean="0"/>
              <a:t>April of 1992 -Young military leaders established the NPRC </a:t>
            </a:r>
          </a:p>
          <a:p>
            <a:pPr lvl="1"/>
            <a:r>
              <a:rPr lang="en-US" dirty="0" smtClean="0"/>
              <a:t>Hired mercenary firm Executive Outcomes (EO)</a:t>
            </a:r>
          </a:p>
          <a:p>
            <a:pPr lvl="2"/>
            <a:r>
              <a:rPr lang="en-US" dirty="0" smtClean="0"/>
              <a:t>UN - termination of contract with EO </a:t>
            </a:r>
          </a:p>
          <a:p>
            <a:pPr lvl="2"/>
            <a:r>
              <a:rPr lang="en-US" dirty="0" smtClean="0"/>
              <a:t>RUF began invading mining fields again </a:t>
            </a:r>
          </a:p>
          <a:p>
            <a:r>
              <a:rPr lang="en-US" dirty="0" smtClean="0"/>
              <a:t>Russia’s influence on Somalia</a:t>
            </a:r>
          </a:p>
          <a:p>
            <a:pPr lvl="1"/>
            <a:r>
              <a:rPr lang="en-US" dirty="0" smtClean="0"/>
              <a:t>Somalia’s army superior in Sub-Saharan Africa </a:t>
            </a:r>
          </a:p>
          <a:p>
            <a:pPr lvl="1"/>
            <a:r>
              <a:rPr lang="en-US" dirty="0" smtClean="0"/>
              <a:t>Soviet Union collapsed- Somali Army and governmental power declined</a:t>
            </a:r>
          </a:p>
        </p:txBody>
      </p:sp>
      <p:pic>
        <p:nvPicPr>
          <p:cNvPr id="44034" name="Picture 2" descr="http://t3.gstatic.com/images?q=tbn:ANd9GcSuk_iuMepEw1EzYuyXN4gVWmSyapEpQN415H-TAB1yPwn8YsOO"/>
          <p:cNvPicPr>
            <a:picLocks noChangeAspect="1" noChangeArrowheads="1"/>
          </p:cNvPicPr>
          <p:nvPr/>
        </p:nvPicPr>
        <p:blipFill>
          <a:blip r:embed="rId3" cstate="print"/>
          <a:srcRect/>
          <a:stretch>
            <a:fillRect/>
          </a:stretch>
        </p:blipFill>
        <p:spPr bwMode="auto">
          <a:xfrm>
            <a:off x="7162800" y="1752600"/>
            <a:ext cx="1497406" cy="12192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473</TotalTime>
  <Words>1544</Words>
  <Application>Microsoft Office PowerPoint</Application>
  <PresentationFormat>On-screen Show (4:3)</PresentationFormat>
  <Paragraphs>93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Civil Conflict in Africa: Achieving Peace</vt:lpstr>
      <vt:lpstr>Civil Conflict in Africa</vt:lpstr>
      <vt:lpstr>Sierra Leonean Civil War</vt:lpstr>
      <vt:lpstr>Slide 4</vt:lpstr>
      <vt:lpstr>Criminal Activity and Propaganda</vt:lpstr>
      <vt:lpstr>Somali Civil War</vt:lpstr>
      <vt:lpstr>Slide 7</vt:lpstr>
      <vt:lpstr>Ethnic- influenced Conflict Among Citizens</vt:lpstr>
      <vt:lpstr>Similarities Between Civil Conflicts</vt:lpstr>
      <vt:lpstr>Essential Question and 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Conflict in Africa: Achieving Peace</dc:title>
  <dc:creator>David Partridge</dc:creator>
  <cp:lastModifiedBy>Student1</cp:lastModifiedBy>
  <cp:revision>2</cp:revision>
  <dcterms:created xsi:type="dcterms:W3CDTF">2012-06-06T19:23:31Z</dcterms:created>
  <dcterms:modified xsi:type="dcterms:W3CDTF">2012-06-07T12:58:13Z</dcterms:modified>
</cp:coreProperties>
</file>